
<file path=[Content_Types].xml><?xml version="1.0" encoding="utf-8"?>
<Types xmlns="http://schemas.openxmlformats.org/package/2006/content-types">
  <Override PartName="/ppt/slides/slide6.xml" ContentType="application/vnd.openxmlformats-officedocument.presentationml.slide+xml"/>
  <Override PartName="/ppt/theme/themeOverride7.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theme/themeOverride5.xml" ContentType="application/vnd.openxmlformats-officedocument.themeOverr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gif" ContentType="image/gif"/>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Override6.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26"/>
  </p:notesMasterIdLst>
  <p:handoutMasterIdLst>
    <p:handoutMasterId r:id="rId27"/>
  </p:handoutMasterIdLst>
  <p:sldIdLst>
    <p:sldId id="718" r:id="rId2"/>
    <p:sldId id="747" r:id="rId3"/>
    <p:sldId id="721" r:id="rId4"/>
    <p:sldId id="724" r:id="rId5"/>
    <p:sldId id="736" r:id="rId6"/>
    <p:sldId id="776" r:id="rId7"/>
    <p:sldId id="765" r:id="rId8"/>
    <p:sldId id="768" r:id="rId9"/>
    <p:sldId id="767" r:id="rId10"/>
    <p:sldId id="777" r:id="rId11"/>
    <p:sldId id="766" r:id="rId12"/>
    <p:sldId id="787" r:id="rId13"/>
    <p:sldId id="788" r:id="rId14"/>
    <p:sldId id="789" r:id="rId15"/>
    <p:sldId id="778" r:id="rId16"/>
    <p:sldId id="784" r:id="rId17"/>
    <p:sldId id="725" r:id="rId18"/>
    <p:sldId id="780" r:id="rId19"/>
    <p:sldId id="781" r:id="rId20"/>
    <p:sldId id="782" r:id="rId21"/>
    <p:sldId id="731" r:id="rId22"/>
    <p:sldId id="763" r:id="rId23"/>
    <p:sldId id="732" r:id="rId24"/>
    <p:sldId id="735" r:id="rId25"/>
  </p:sldIdLst>
  <p:sldSz cx="9144000" cy="6858000" type="screen4x3"/>
  <p:notesSz cx="6858000" cy="910748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99"/>
    <a:srgbClr val="FF00FF"/>
    <a:srgbClr val="FF0000"/>
    <a:srgbClr val="CC3300"/>
    <a:srgbClr val="9999FF"/>
    <a:srgbClr val="993366"/>
    <a:srgbClr val="4D1A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931" autoAdjust="0"/>
    <p:restoredTop sz="92012" autoAdjust="0"/>
  </p:normalViewPr>
  <p:slideViewPr>
    <p:cSldViewPr>
      <p:cViewPr>
        <p:scale>
          <a:sx n="75" d="100"/>
          <a:sy n="75" d="100"/>
        </p:scale>
        <p:origin x="-234" y="4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040" y="-84"/>
      </p:cViewPr>
      <p:guideLst>
        <p:guide orient="horz" pos="286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F:\Non%20Natural%20causes%20of%20Deaths%20Analysis.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F:\Non%20Natural%20causes%20of%20Deaths%20Analysis.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F:\Non%20Natural%20causes%20of%20Deaths%20Analysis.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F:\Non%20Natural%20causes%20of%20Deaths%20Analysis.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H:\Non%20Natural%20causes%20of%20Deaths%20Analysis.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F:\Non%20Natural%20causes%20of%20Deaths%20Analysis.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H:\Non%20Natural%20causes%20of%20Deaths%20Analysis.xlsx" TargetMode="External"/><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lang="en-ZA"/>
            </a:pPr>
            <a:r>
              <a:rPr lang="en-US" sz="1800" b="1" i="0" baseline="0">
                <a:effectLst/>
              </a:rPr>
              <a:t>Manner of non-natural deaths by district variations</a:t>
            </a:r>
            <a:endParaRPr lang="en-ZA">
              <a:effectLst/>
            </a:endParaRPr>
          </a:p>
        </c:rich>
      </c:tx>
      <c:layout/>
    </c:title>
    <c:view3D>
      <c:rotX val="30"/>
      <c:perspective val="30"/>
    </c:view3D>
    <c:plotArea>
      <c:layout>
        <c:manualLayout>
          <c:layoutTarget val="inner"/>
          <c:xMode val="edge"/>
          <c:yMode val="edge"/>
          <c:x val="0.10540818173590372"/>
          <c:y val="0.13116616888406191"/>
          <c:w val="0.67973809847045108"/>
          <c:h val="0.78306996108245008"/>
        </c:manualLayout>
      </c:layout>
      <c:pie3DChart>
        <c:varyColors val="1"/>
        <c:ser>
          <c:idx val="0"/>
          <c:order val="0"/>
          <c:tx>
            <c:strRef>
              <c:f>Sheet2!$I$71</c:f>
              <c:strCache>
                <c:ptCount val="1"/>
                <c:pt idx="0">
                  <c:v>Percentage</c:v>
                </c:pt>
              </c:strCache>
            </c:strRef>
          </c:tx>
          <c:dLbls>
            <c:dLbl>
              <c:idx val="0"/>
              <c:layout>
                <c:manualLayout>
                  <c:x val="5.082261592300974E-2"/>
                  <c:y val="-0.17103565179352581"/>
                </c:manualLayout>
              </c:layout>
              <c:showPercent val="1"/>
            </c:dLbl>
            <c:dLbl>
              <c:idx val="1"/>
              <c:layout>
                <c:manualLayout>
                  <c:x val="0.19824090415422252"/>
                  <c:y val="0.11556520952122386"/>
                </c:manualLayout>
              </c:layout>
              <c:showPercent val="1"/>
            </c:dLbl>
            <c:dLbl>
              <c:idx val="2"/>
              <c:layout>
                <c:manualLayout>
                  <c:x val="-3.9119002202795849E-2"/>
                  <c:y val="0.1192039045433787"/>
                </c:manualLayout>
              </c:layout>
              <c:showPercent val="1"/>
            </c:dLbl>
            <c:dLbl>
              <c:idx val="3"/>
              <c:layout>
                <c:manualLayout>
                  <c:x val="-4.5238375053864487E-2"/>
                  <c:y val="-0.15198005909638679"/>
                </c:manualLayout>
              </c:layout>
              <c:showPercent val="1"/>
            </c:dLbl>
            <c:dLbl>
              <c:idx val="4"/>
              <c:layout>
                <c:manualLayout>
                  <c:x val="-4.7902072585754372E-2"/>
                  <c:y val="-0.10999336289860319"/>
                </c:manualLayout>
              </c:layout>
              <c:showPercent val="1"/>
            </c:dLbl>
            <c:txPr>
              <a:bodyPr/>
              <a:lstStyle/>
              <a:p>
                <a:pPr>
                  <a:defRPr lang="en-ZA" sz="1400"/>
                </a:pPr>
                <a:endParaRPr lang="en-US"/>
              </a:p>
            </c:txPr>
            <c:showPercent val="1"/>
            <c:showLeaderLines val="1"/>
          </c:dLbls>
          <c:cat>
            <c:strRef>
              <c:f>Sheet2!$H$72:$H$76</c:f>
              <c:strCache>
                <c:ptCount val="5"/>
                <c:pt idx="0">
                  <c:v>Capricorn</c:v>
                </c:pt>
                <c:pt idx="1">
                  <c:v>Mopani</c:v>
                </c:pt>
                <c:pt idx="2">
                  <c:v>Sekhukhune</c:v>
                </c:pt>
                <c:pt idx="3">
                  <c:v>Vhembe</c:v>
                </c:pt>
                <c:pt idx="4">
                  <c:v>Waterburg</c:v>
                </c:pt>
              </c:strCache>
            </c:strRef>
          </c:cat>
          <c:val>
            <c:numRef>
              <c:f>Sheet2!$I$72:$I$76</c:f>
              <c:numCache>
                <c:formatCode>0.0</c:formatCode>
                <c:ptCount val="5"/>
                <c:pt idx="0">
                  <c:v>39.76321108865146</c:v>
                </c:pt>
                <c:pt idx="1">
                  <c:v>18.509962460294584</c:v>
                </c:pt>
                <c:pt idx="2">
                  <c:v>12.705746462604679</c:v>
                </c:pt>
                <c:pt idx="3">
                  <c:v>21.426508807392427</c:v>
                </c:pt>
                <c:pt idx="4">
                  <c:v>7.5945711810568879</c:v>
                </c:pt>
              </c:numCache>
            </c:numRef>
          </c:val>
        </c:ser>
        <c:dLbls>
          <c:showPercent val="1"/>
        </c:dLbls>
      </c:pie3DChart>
    </c:plotArea>
    <c:legend>
      <c:legendPos val="r"/>
      <c:layout/>
      <c:txPr>
        <a:bodyPr/>
        <a:lstStyle/>
        <a:p>
          <a:pPr>
            <a:defRPr lang="en-ZA" sz="1800"/>
          </a:pPr>
          <a:endParaRPr lang="en-US"/>
        </a:p>
      </c:txPr>
    </c:legend>
    <c:plotVisOnly val="1"/>
    <c:dispBlanksAs val="zero"/>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lang="en-ZA"/>
            </a:pPr>
            <a:r>
              <a:rPr lang="en-US" sz="1800" b="1" i="0" baseline="0">
                <a:effectLst/>
              </a:rPr>
              <a:t>Manner of non-natural deaths, seasonal trends variations</a:t>
            </a:r>
            <a:endParaRPr lang="en-ZA">
              <a:effectLst/>
            </a:endParaRPr>
          </a:p>
        </c:rich>
      </c:tx>
      <c:layout/>
    </c:title>
    <c:plotArea>
      <c:layout/>
      <c:lineChart>
        <c:grouping val="stacked"/>
        <c:ser>
          <c:idx val="0"/>
          <c:order val="0"/>
          <c:tx>
            <c:strRef>
              <c:f>Sheet2!$B$28</c:f>
              <c:strCache>
                <c:ptCount val="1"/>
                <c:pt idx="0">
                  <c:v>2006</c:v>
                </c:pt>
              </c:strCache>
            </c:strRef>
          </c:tx>
          <c:cat>
            <c:strRef>
              <c:f>Sheet2!$A$29:$A$40</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Sheet2!$B$29:$B$40</c:f>
              <c:numCache>
                <c:formatCode>0.0%</c:formatCode>
                <c:ptCount val="12"/>
                <c:pt idx="0">
                  <c:v>0.129</c:v>
                </c:pt>
                <c:pt idx="1">
                  <c:v>0.11799999999999998</c:v>
                </c:pt>
                <c:pt idx="2">
                  <c:v>0.13900000000000001</c:v>
                </c:pt>
                <c:pt idx="3">
                  <c:v>0.14300000000000004</c:v>
                </c:pt>
                <c:pt idx="4">
                  <c:v>0.112</c:v>
                </c:pt>
                <c:pt idx="5">
                  <c:v>0.13100000000000001</c:v>
                </c:pt>
                <c:pt idx="6">
                  <c:v>0.15400000000000016</c:v>
                </c:pt>
                <c:pt idx="7">
                  <c:v>6.6000000000000003E-2</c:v>
                </c:pt>
                <c:pt idx="8">
                  <c:v>0</c:v>
                </c:pt>
                <c:pt idx="9">
                  <c:v>0</c:v>
                </c:pt>
                <c:pt idx="10">
                  <c:v>0</c:v>
                </c:pt>
                <c:pt idx="11">
                  <c:v>6.0000000000000062E-3</c:v>
                </c:pt>
              </c:numCache>
            </c:numRef>
          </c:val>
        </c:ser>
        <c:ser>
          <c:idx val="1"/>
          <c:order val="1"/>
          <c:tx>
            <c:strRef>
              <c:f>Sheet2!$C$28</c:f>
              <c:strCache>
                <c:ptCount val="1"/>
                <c:pt idx="0">
                  <c:v>2007</c:v>
                </c:pt>
              </c:strCache>
            </c:strRef>
          </c:tx>
          <c:cat>
            <c:strRef>
              <c:f>Sheet2!$A$29:$A$40</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Sheet2!$C$29:$C$40</c:f>
              <c:numCache>
                <c:formatCode>0.0%</c:formatCode>
                <c:ptCount val="12"/>
                <c:pt idx="0">
                  <c:v>0.16700000000000001</c:v>
                </c:pt>
                <c:pt idx="1">
                  <c:v>0.16400000000000001</c:v>
                </c:pt>
                <c:pt idx="2">
                  <c:v>0.17900000000000016</c:v>
                </c:pt>
                <c:pt idx="3">
                  <c:v>0.19700000000000001</c:v>
                </c:pt>
                <c:pt idx="4">
                  <c:v>0.14800000000000016</c:v>
                </c:pt>
                <c:pt idx="5">
                  <c:v>0.127</c:v>
                </c:pt>
                <c:pt idx="6">
                  <c:v>0</c:v>
                </c:pt>
                <c:pt idx="7">
                  <c:v>0</c:v>
                </c:pt>
                <c:pt idx="8">
                  <c:v>0</c:v>
                </c:pt>
                <c:pt idx="9">
                  <c:v>0</c:v>
                </c:pt>
                <c:pt idx="10">
                  <c:v>0</c:v>
                </c:pt>
                <c:pt idx="11">
                  <c:v>1.7999999999999999E-2</c:v>
                </c:pt>
              </c:numCache>
            </c:numRef>
          </c:val>
        </c:ser>
        <c:ser>
          <c:idx val="2"/>
          <c:order val="2"/>
          <c:tx>
            <c:strRef>
              <c:f>Sheet2!$D$28</c:f>
              <c:strCache>
                <c:ptCount val="1"/>
                <c:pt idx="0">
                  <c:v>2008</c:v>
                </c:pt>
              </c:strCache>
            </c:strRef>
          </c:tx>
          <c:cat>
            <c:strRef>
              <c:f>Sheet2!$A$29:$A$40</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Sheet2!$D$29:$D$40</c:f>
              <c:numCache>
                <c:formatCode>0.0%</c:formatCode>
                <c:ptCount val="12"/>
                <c:pt idx="0">
                  <c:v>0.19800000000000001</c:v>
                </c:pt>
                <c:pt idx="1">
                  <c:v>0.16700000000000001</c:v>
                </c:pt>
                <c:pt idx="2">
                  <c:v>0.23800000000000004</c:v>
                </c:pt>
                <c:pt idx="3">
                  <c:v>0.223</c:v>
                </c:pt>
                <c:pt idx="4">
                  <c:v>0.16400000000000001</c:v>
                </c:pt>
                <c:pt idx="5">
                  <c:v>0</c:v>
                </c:pt>
                <c:pt idx="6">
                  <c:v>0</c:v>
                </c:pt>
                <c:pt idx="7">
                  <c:v>0</c:v>
                </c:pt>
                <c:pt idx="8">
                  <c:v>0</c:v>
                </c:pt>
                <c:pt idx="9">
                  <c:v>0</c:v>
                </c:pt>
                <c:pt idx="10">
                  <c:v>0</c:v>
                </c:pt>
                <c:pt idx="11">
                  <c:v>9.0000000000000028E-3</c:v>
                </c:pt>
              </c:numCache>
            </c:numRef>
          </c:val>
        </c:ser>
        <c:ser>
          <c:idx val="3"/>
          <c:order val="3"/>
          <c:tx>
            <c:strRef>
              <c:f>Sheet2!$E$28</c:f>
              <c:strCache>
                <c:ptCount val="1"/>
                <c:pt idx="0">
                  <c:v>2009</c:v>
                </c:pt>
              </c:strCache>
            </c:strRef>
          </c:tx>
          <c:cat>
            <c:strRef>
              <c:f>Sheet2!$A$29:$A$40</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Sheet2!$E$29:$E$40</c:f>
              <c:numCache>
                <c:formatCode>0.0%</c:formatCode>
                <c:ptCount val="12"/>
                <c:pt idx="0">
                  <c:v>8.4000000000000047E-2</c:v>
                </c:pt>
                <c:pt idx="1">
                  <c:v>6.4000000000000085E-2</c:v>
                </c:pt>
                <c:pt idx="2">
                  <c:v>8.3000000000000046E-2</c:v>
                </c:pt>
                <c:pt idx="3">
                  <c:v>8.1000000000000003E-2</c:v>
                </c:pt>
                <c:pt idx="4">
                  <c:v>8.1000000000000003E-2</c:v>
                </c:pt>
                <c:pt idx="5">
                  <c:v>9.7000000000000003E-2</c:v>
                </c:pt>
                <c:pt idx="6">
                  <c:v>8.4000000000000047E-2</c:v>
                </c:pt>
                <c:pt idx="7">
                  <c:v>8.5000000000000006E-2</c:v>
                </c:pt>
                <c:pt idx="8">
                  <c:v>8.4000000000000047E-2</c:v>
                </c:pt>
                <c:pt idx="9">
                  <c:v>9.6000000000000002E-2</c:v>
                </c:pt>
                <c:pt idx="10">
                  <c:v>6.8000000000000019E-2</c:v>
                </c:pt>
                <c:pt idx="11">
                  <c:v>9.5000000000000043E-2</c:v>
                </c:pt>
              </c:numCache>
            </c:numRef>
          </c:val>
        </c:ser>
        <c:ser>
          <c:idx val="4"/>
          <c:order val="4"/>
          <c:tx>
            <c:strRef>
              <c:f>Sheet2!$F$28</c:f>
              <c:strCache>
                <c:ptCount val="1"/>
                <c:pt idx="0">
                  <c:v>2010</c:v>
                </c:pt>
              </c:strCache>
            </c:strRef>
          </c:tx>
          <c:cat>
            <c:strRef>
              <c:f>Sheet2!$A$29:$A$40</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Sheet2!$F$29:$F$40</c:f>
              <c:numCache>
                <c:formatCode>0.0%</c:formatCode>
                <c:ptCount val="12"/>
                <c:pt idx="0">
                  <c:v>7.3999999999999996E-2</c:v>
                </c:pt>
                <c:pt idx="1">
                  <c:v>9.8000000000000129E-2</c:v>
                </c:pt>
                <c:pt idx="2">
                  <c:v>7.5999999999999998E-2</c:v>
                </c:pt>
                <c:pt idx="3">
                  <c:v>7.0999999999999994E-2</c:v>
                </c:pt>
                <c:pt idx="4">
                  <c:v>7.3999999999999996E-2</c:v>
                </c:pt>
                <c:pt idx="5">
                  <c:v>7.5000000000000011E-2</c:v>
                </c:pt>
                <c:pt idx="6">
                  <c:v>9.5000000000000043E-2</c:v>
                </c:pt>
                <c:pt idx="7">
                  <c:v>8.0000000000000043E-2</c:v>
                </c:pt>
                <c:pt idx="8">
                  <c:v>9.3000000000000138E-2</c:v>
                </c:pt>
                <c:pt idx="9">
                  <c:v>7.1999999999999995E-2</c:v>
                </c:pt>
                <c:pt idx="10">
                  <c:v>7.6999999999999999E-2</c:v>
                </c:pt>
                <c:pt idx="11">
                  <c:v>0.114</c:v>
                </c:pt>
              </c:numCache>
            </c:numRef>
          </c:val>
        </c:ser>
        <c:ser>
          <c:idx val="5"/>
          <c:order val="5"/>
          <c:tx>
            <c:strRef>
              <c:f>Sheet2!$G$28</c:f>
              <c:strCache>
                <c:ptCount val="1"/>
                <c:pt idx="0">
                  <c:v>2011</c:v>
                </c:pt>
              </c:strCache>
            </c:strRef>
          </c:tx>
          <c:cat>
            <c:strRef>
              <c:f>Sheet2!$A$29:$A$40</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Sheet2!$G$29:$G$40</c:f>
              <c:numCache>
                <c:formatCode>0.0%</c:formatCode>
                <c:ptCount val="12"/>
                <c:pt idx="0">
                  <c:v>6.0000000000000032E-2</c:v>
                </c:pt>
                <c:pt idx="1">
                  <c:v>6.5000000000000002E-2</c:v>
                </c:pt>
                <c:pt idx="2">
                  <c:v>6.7000000000000004E-2</c:v>
                </c:pt>
                <c:pt idx="3">
                  <c:v>9.1000000000000025E-2</c:v>
                </c:pt>
                <c:pt idx="4">
                  <c:v>8.1000000000000003E-2</c:v>
                </c:pt>
                <c:pt idx="5">
                  <c:v>9.0000000000000024E-2</c:v>
                </c:pt>
                <c:pt idx="6">
                  <c:v>9.0000000000000024E-2</c:v>
                </c:pt>
                <c:pt idx="7">
                  <c:v>6.0000000000000032E-2</c:v>
                </c:pt>
                <c:pt idx="8">
                  <c:v>9.7000000000000003E-2</c:v>
                </c:pt>
                <c:pt idx="9">
                  <c:v>0.115</c:v>
                </c:pt>
                <c:pt idx="10">
                  <c:v>9.5000000000000043E-2</c:v>
                </c:pt>
                <c:pt idx="11">
                  <c:v>8.8000000000000064E-2</c:v>
                </c:pt>
              </c:numCache>
            </c:numRef>
          </c:val>
        </c:ser>
        <c:marker val="1"/>
        <c:axId val="63707392"/>
        <c:axId val="63721472"/>
      </c:lineChart>
      <c:catAx>
        <c:axId val="63707392"/>
        <c:scaling>
          <c:orientation val="minMax"/>
        </c:scaling>
        <c:axPos val="b"/>
        <c:majorTickMark val="none"/>
        <c:tickLblPos val="nextTo"/>
        <c:txPr>
          <a:bodyPr/>
          <a:lstStyle/>
          <a:p>
            <a:pPr>
              <a:defRPr lang="en-ZA" sz="1200"/>
            </a:pPr>
            <a:endParaRPr lang="en-US"/>
          </a:p>
        </c:txPr>
        <c:crossAx val="63721472"/>
        <c:crosses val="autoZero"/>
        <c:auto val="1"/>
        <c:lblAlgn val="ctr"/>
        <c:lblOffset val="100"/>
      </c:catAx>
      <c:valAx>
        <c:axId val="63721472"/>
        <c:scaling>
          <c:orientation val="minMax"/>
        </c:scaling>
        <c:axPos val="l"/>
        <c:majorGridlines/>
        <c:title>
          <c:layout/>
          <c:txPr>
            <a:bodyPr/>
            <a:lstStyle/>
            <a:p>
              <a:pPr>
                <a:defRPr lang="en-ZA"/>
              </a:pPr>
              <a:endParaRPr lang="en-US"/>
            </a:p>
          </c:txPr>
        </c:title>
        <c:numFmt formatCode="0.0%" sourceLinked="1"/>
        <c:majorTickMark val="none"/>
        <c:tickLblPos val="nextTo"/>
        <c:txPr>
          <a:bodyPr/>
          <a:lstStyle/>
          <a:p>
            <a:pPr>
              <a:defRPr lang="en-ZA" sz="1200"/>
            </a:pPr>
            <a:endParaRPr lang="en-US"/>
          </a:p>
        </c:txPr>
        <c:crossAx val="63707392"/>
        <c:crosses val="autoZero"/>
        <c:crossBetween val="between"/>
      </c:valAx>
    </c:plotArea>
    <c:legend>
      <c:legendPos val="r"/>
      <c:layout/>
      <c:txPr>
        <a:bodyPr/>
        <a:lstStyle/>
        <a:p>
          <a:pPr>
            <a:defRPr lang="en-ZA" sz="1800"/>
          </a:pPr>
          <a:endParaRPr lang="en-US"/>
        </a:p>
      </c:txPr>
    </c:legend>
    <c:plotVisOnly val="1"/>
    <c:dispBlanksAs val="zero"/>
  </c:chart>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lang="en-ZA"/>
            </a:pPr>
            <a:r>
              <a:rPr lang="en-US" dirty="0"/>
              <a:t>Manner</a:t>
            </a:r>
            <a:r>
              <a:rPr lang="en-US" baseline="0" dirty="0"/>
              <a:t> of non-natural deaths</a:t>
            </a:r>
            <a:endParaRPr lang="en-US" dirty="0"/>
          </a:p>
        </c:rich>
      </c:tx>
      <c:layout/>
    </c:title>
    <c:plotArea>
      <c:layout/>
      <c:barChart>
        <c:barDir val="bar"/>
        <c:grouping val="clustered"/>
        <c:ser>
          <c:idx val="0"/>
          <c:order val="0"/>
          <c:tx>
            <c:strRef>
              <c:f>Sheet3!$E$254</c:f>
              <c:strCache>
                <c:ptCount val="1"/>
                <c:pt idx="0">
                  <c:v>Percent</c:v>
                </c:pt>
              </c:strCache>
            </c:strRef>
          </c:tx>
          <c:cat>
            <c:strRef>
              <c:f>Sheet3!$D$255:$D$290</c:f>
              <c:strCache>
                <c:ptCount val="36"/>
                <c:pt idx="0">
                  <c:v>maternal death</c:v>
                </c:pt>
                <c:pt idx="1">
                  <c:v>motor bike accident</c:v>
                </c:pt>
                <c:pt idx="2">
                  <c:v>multi organ failure, burns, cepticaemia</c:v>
                </c:pt>
                <c:pt idx="3">
                  <c:v>non specified natural death</c:v>
                </c:pt>
                <c:pt idx="4">
                  <c:v>snake bite</c:v>
                </c:pt>
                <c:pt idx="5">
                  <c:v>subdural haemorrhage</c:v>
                </c:pt>
                <c:pt idx="6">
                  <c:v>abortion</c:v>
                </c:pt>
                <c:pt idx="7">
                  <c:v>anaesthetic death</c:v>
                </c:pt>
                <c:pt idx="8">
                  <c:v>falling</c:v>
                </c:pt>
                <c:pt idx="9">
                  <c:v>hypovylaemic shock, brain damage, encephalopathy</c:v>
                </c:pt>
                <c:pt idx="10">
                  <c:v>lightining</c:v>
                </c:pt>
                <c:pt idx="11">
                  <c:v>sceptic shock, scepticaemia, sepsis</c:v>
                </c:pt>
                <c:pt idx="12">
                  <c:v>suspected poisoning</c:v>
                </c:pt>
                <c:pt idx="13">
                  <c:v>feotus</c:v>
                </c:pt>
                <c:pt idx="14">
                  <c:v>cardiac arrest, failure, arrthmia, haemorrhage</c:v>
                </c:pt>
                <c:pt idx="15">
                  <c:v>strangulation, throattling</c:v>
                </c:pt>
                <c:pt idx="16">
                  <c:v>poison ingestion</c:v>
                </c:pt>
                <c:pt idx="17">
                  <c:v>Unspecified causes of death</c:v>
                </c:pt>
                <c:pt idx="18">
                  <c:v>murder</c:v>
                </c:pt>
                <c:pt idx="19">
                  <c:v>drowning</c:v>
                </c:pt>
                <c:pt idx="20">
                  <c:v>assault</c:v>
                </c:pt>
                <c:pt idx="21">
                  <c:v>head, chest and neck injuries</c:v>
                </c:pt>
                <c:pt idx="22">
                  <c:v>unascertained due to decomposition, skeletal structure</c:v>
                </c:pt>
                <c:pt idx="23">
                  <c:v>Severe burns</c:v>
                </c:pt>
                <c:pt idx="24">
                  <c:v>mva driver</c:v>
                </c:pt>
                <c:pt idx="25">
                  <c:v>multiple injuries</c:v>
                </c:pt>
                <c:pt idx="26">
                  <c:v>mva passenger</c:v>
                </c:pt>
                <c:pt idx="27">
                  <c:v>burns</c:v>
                </c:pt>
                <c:pt idx="28">
                  <c:v>mva pedestrian</c:v>
                </c:pt>
                <c:pt idx="29">
                  <c:v>Undetermined pending investigations</c:v>
                </c:pt>
                <c:pt idx="30">
                  <c:v>natural causes</c:v>
                </c:pt>
                <c:pt idx="31">
                  <c:v>stab wound</c:v>
                </c:pt>
                <c:pt idx="32">
                  <c:v>gun shot</c:v>
                </c:pt>
                <c:pt idx="33">
                  <c:v>hanging</c:v>
                </c:pt>
                <c:pt idx="34">
                  <c:v>blunt force injuries</c:v>
                </c:pt>
                <c:pt idx="35">
                  <c:v>mva</c:v>
                </c:pt>
              </c:strCache>
            </c:strRef>
          </c:cat>
          <c:val>
            <c:numRef>
              <c:f>Sheet3!$E$255:$E$290</c:f>
              <c:numCache>
                <c:formatCode>0.0%</c:formatCode>
                <c:ptCount val="36"/>
                <c:pt idx="0">
                  <c:v>2.0000000000000026E-3</c:v>
                </c:pt>
                <c:pt idx="1">
                  <c:v>2.0000000000000026E-3</c:v>
                </c:pt>
                <c:pt idx="2">
                  <c:v>2.0000000000000026E-3</c:v>
                </c:pt>
                <c:pt idx="3">
                  <c:v>2.0000000000000026E-3</c:v>
                </c:pt>
                <c:pt idx="4">
                  <c:v>2.0000000000000026E-3</c:v>
                </c:pt>
                <c:pt idx="5">
                  <c:v>2.0000000000000026E-3</c:v>
                </c:pt>
                <c:pt idx="6">
                  <c:v>3.0000000000000027E-3</c:v>
                </c:pt>
                <c:pt idx="7">
                  <c:v>3.0000000000000027E-3</c:v>
                </c:pt>
                <c:pt idx="8">
                  <c:v>3.0000000000000027E-3</c:v>
                </c:pt>
                <c:pt idx="9">
                  <c:v>3.0000000000000027E-3</c:v>
                </c:pt>
                <c:pt idx="10">
                  <c:v>3.0000000000000027E-3</c:v>
                </c:pt>
                <c:pt idx="11">
                  <c:v>3.0000000000000027E-3</c:v>
                </c:pt>
                <c:pt idx="12">
                  <c:v>3.0000000000000027E-3</c:v>
                </c:pt>
                <c:pt idx="13">
                  <c:v>4.0000000000000053E-3</c:v>
                </c:pt>
                <c:pt idx="14">
                  <c:v>5.0000000000000053E-3</c:v>
                </c:pt>
                <c:pt idx="15">
                  <c:v>5.0000000000000053E-3</c:v>
                </c:pt>
                <c:pt idx="16">
                  <c:v>9.0000000000000028E-3</c:v>
                </c:pt>
                <c:pt idx="17">
                  <c:v>9.0000000000000028E-3</c:v>
                </c:pt>
                <c:pt idx="18">
                  <c:v>1.0000000000000005E-2</c:v>
                </c:pt>
                <c:pt idx="19">
                  <c:v>1.4999999999999998E-2</c:v>
                </c:pt>
                <c:pt idx="20">
                  <c:v>1.7000000000000001E-2</c:v>
                </c:pt>
                <c:pt idx="21">
                  <c:v>1.7000000000000001E-2</c:v>
                </c:pt>
                <c:pt idx="22">
                  <c:v>1.7999999999999999E-2</c:v>
                </c:pt>
                <c:pt idx="23">
                  <c:v>1.900000000000002E-2</c:v>
                </c:pt>
                <c:pt idx="24">
                  <c:v>2.1000000000000012E-2</c:v>
                </c:pt>
                <c:pt idx="25">
                  <c:v>3.2000000000000042E-2</c:v>
                </c:pt>
                <c:pt idx="26">
                  <c:v>3.2000000000000042E-2</c:v>
                </c:pt>
                <c:pt idx="27">
                  <c:v>3.3000000000000002E-2</c:v>
                </c:pt>
                <c:pt idx="28">
                  <c:v>3.4000000000000002E-2</c:v>
                </c:pt>
                <c:pt idx="29">
                  <c:v>4.2000000000000023E-2</c:v>
                </c:pt>
                <c:pt idx="30">
                  <c:v>4.3999999999999997E-2</c:v>
                </c:pt>
                <c:pt idx="31">
                  <c:v>4.900000000000005E-2</c:v>
                </c:pt>
                <c:pt idx="32">
                  <c:v>5.1999999999999998E-2</c:v>
                </c:pt>
                <c:pt idx="33">
                  <c:v>8.9000000000000065E-2</c:v>
                </c:pt>
                <c:pt idx="34">
                  <c:v>0.15900000000000017</c:v>
                </c:pt>
                <c:pt idx="35">
                  <c:v>0.20100000000000001</c:v>
                </c:pt>
              </c:numCache>
            </c:numRef>
          </c:val>
        </c:ser>
        <c:axId val="63742336"/>
        <c:axId val="63743872"/>
      </c:barChart>
      <c:catAx>
        <c:axId val="63742336"/>
        <c:scaling>
          <c:orientation val="minMax"/>
        </c:scaling>
        <c:axPos val="l"/>
        <c:tickLblPos val="nextTo"/>
        <c:txPr>
          <a:bodyPr rot="0" vert="horz" anchor="ctr" anchorCtr="0"/>
          <a:lstStyle/>
          <a:p>
            <a:pPr>
              <a:defRPr lang="en-ZA" sz="1100"/>
            </a:pPr>
            <a:endParaRPr lang="en-US"/>
          </a:p>
        </c:txPr>
        <c:crossAx val="63743872"/>
        <c:crosses val="autoZero"/>
        <c:auto val="1"/>
        <c:lblAlgn val="ctr"/>
        <c:lblOffset val="100"/>
      </c:catAx>
      <c:valAx>
        <c:axId val="63743872"/>
        <c:scaling>
          <c:orientation val="minMax"/>
        </c:scaling>
        <c:axPos val="b"/>
        <c:majorGridlines/>
        <c:numFmt formatCode="0.0%" sourceLinked="1"/>
        <c:tickLblPos val="nextTo"/>
        <c:txPr>
          <a:bodyPr/>
          <a:lstStyle/>
          <a:p>
            <a:pPr>
              <a:defRPr lang="en-ZA" sz="1200"/>
            </a:pPr>
            <a:endParaRPr lang="en-US"/>
          </a:p>
        </c:txPr>
        <c:crossAx val="63742336"/>
        <c:crosses val="autoZero"/>
        <c:crossBetween val="between"/>
      </c:valAx>
    </c:plotArea>
    <c:plotVisOnly val="1"/>
    <c:dispBlanksAs val="gap"/>
  </c:chart>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lang="en-ZA" sz="2400" b="1" i="0" u="none" strike="noStrike" kern="1200" baseline="0">
                <a:solidFill>
                  <a:sysClr val="windowText" lastClr="000000"/>
                </a:solidFill>
                <a:latin typeface="+mn-lt"/>
                <a:ea typeface="+mn-ea"/>
                <a:cs typeface="+mn-cs"/>
              </a:defRPr>
            </a:pPr>
            <a:r>
              <a:rPr lang="en-US" sz="2400" b="1" i="0" baseline="0">
                <a:effectLst/>
              </a:rPr>
              <a:t>Manner of non-natural deaths by victim gender</a:t>
            </a:r>
            <a:endParaRPr lang="en-US" sz="2400"/>
          </a:p>
        </c:rich>
      </c:tx>
      <c:layout>
        <c:manualLayout>
          <c:xMode val="edge"/>
          <c:yMode val="edge"/>
          <c:x val="0.17874634663013994"/>
          <c:y val="2.7932960893854792E-2"/>
        </c:manualLayout>
      </c:layout>
    </c:title>
    <c:plotArea>
      <c:layout>
        <c:manualLayout>
          <c:layoutTarget val="inner"/>
          <c:xMode val="edge"/>
          <c:yMode val="edge"/>
          <c:x val="0.14418939634670322"/>
          <c:y val="0.11368715083798883"/>
          <c:w val="0.80782632386952069"/>
          <c:h val="0.66834711652663614"/>
        </c:manualLayout>
      </c:layout>
      <c:barChart>
        <c:barDir val="bar"/>
        <c:grouping val="clustered"/>
        <c:ser>
          <c:idx val="0"/>
          <c:order val="0"/>
          <c:tx>
            <c:strRef>
              <c:f>Sheet2!$F$44</c:f>
              <c:strCache>
                <c:ptCount val="1"/>
                <c:pt idx="0">
                  <c:v>Percent</c:v>
                </c:pt>
              </c:strCache>
            </c:strRef>
          </c:tx>
          <c:dLbls>
            <c:dLbl>
              <c:idx val="0"/>
              <c:layout>
                <c:manualLayout>
                  <c:x val="3.8069665403772858E-2"/>
                  <c:y val="-4.1611561488961654E-3"/>
                </c:manualLayout>
              </c:layout>
              <c:showVal val="1"/>
            </c:dLbl>
            <c:dLbl>
              <c:idx val="1"/>
              <c:layout>
                <c:manualLayout>
                  <c:x val="8.882748644578756E-3"/>
                  <c:y val="1.6978854894657787E-2"/>
                </c:manualLayout>
              </c:layout>
              <c:showVal val="1"/>
            </c:dLbl>
            <c:dLbl>
              <c:idx val="2"/>
              <c:layout>
                <c:manualLayout>
                  <c:x val="1.2835069459159371E-2"/>
                  <c:y val="6.7264678280634345E-3"/>
                </c:manualLayout>
              </c:layout>
              <c:showVal val="1"/>
            </c:dLbl>
            <c:dLbl>
              <c:idx val="3"/>
              <c:layout>
                <c:manualLayout>
                  <c:x val="2.0373330621078229E-2"/>
                  <c:y val="1.2698757943506882E-2"/>
                </c:manualLayout>
              </c:layout>
              <c:showVal val="1"/>
            </c:dLbl>
            <c:txPr>
              <a:bodyPr/>
              <a:lstStyle/>
              <a:p>
                <a:pPr>
                  <a:defRPr lang="en-ZA" sz="1800"/>
                </a:pPr>
                <a:endParaRPr lang="en-US"/>
              </a:p>
            </c:txPr>
            <c:showVal val="1"/>
          </c:dLbls>
          <c:cat>
            <c:strRef>
              <c:f>Sheet2!$E$45:$E$48</c:f>
              <c:strCache>
                <c:ptCount val="4"/>
                <c:pt idx="0">
                  <c:v>Female</c:v>
                </c:pt>
                <c:pt idx="1">
                  <c:v>foetus</c:v>
                </c:pt>
                <c:pt idx="2">
                  <c:v>Male</c:v>
                </c:pt>
                <c:pt idx="3">
                  <c:v>unspecified</c:v>
                </c:pt>
              </c:strCache>
            </c:strRef>
          </c:cat>
          <c:val>
            <c:numRef>
              <c:f>Sheet2!$F$45:$F$48</c:f>
              <c:numCache>
                <c:formatCode>0.0%</c:formatCode>
                <c:ptCount val="4"/>
                <c:pt idx="0">
                  <c:v>0.22600000000000001</c:v>
                </c:pt>
                <c:pt idx="1">
                  <c:v>1.0000000000000013E-3</c:v>
                </c:pt>
                <c:pt idx="2">
                  <c:v>0.75700000000000078</c:v>
                </c:pt>
                <c:pt idx="3">
                  <c:v>1.6000000000000021E-2</c:v>
                </c:pt>
              </c:numCache>
            </c:numRef>
          </c:val>
        </c:ser>
        <c:gapWidth val="100"/>
        <c:axId val="63786368"/>
        <c:axId val="63784832"/>
      </c:barChart>
      <c:valAx>
        <c:axId val="63784832"/>
        <c:scaling>
          <c:orientation val="minMax"/>
        </c:scaling>
        <c:axPos val="b"/>
        <c:numFmt formatCode="0.0%" sourceLinked="1"/>
        <c:tickLblPos val="nextTo"/>
        <c:txPr>
          <a:bodyPr/>
          <a:lstStyle/>
          <a:p>
            <a:pPr>
              <a:defRPr lang="en-ZA" sz="1600"/>
            </a:pPr>
            <a:endParaRPr lang="en-US"/>
          </a:p>
        </c:txPr>
        <c:crossAx val="63786368"/>
        <c:crosses val="autoZero"/>
        <c:crossBetween val="between"/>
      </c:valAx>
      <c:catAx>
        <c:axId val="63786368"/>
        <c:scaling>
          <c:orientation val="minMax"/>
        </c:scaling>
        <c:axPos val="l"/>
        <c:tickLblPos val="nextTo"/>
        <c:txPr>
          <a:bodyPr/>
          <a:lstStyle/>
          <a:p>
            <a:pPr>
              <a:defRPr lang="en-ZA" sz="1600"/>
            </a:pPr>
            <a:endParaRPr lang="en-US"/>
          </a:p>
        </c:txPr>
        <c:crossAx val="63784832"/>
        <c:crosses val="autoZero"/>
        <c:auto val="1"/>
        <c:lblAlgn val="ctr"/>
        <c:lblOffset val="100"/>
      </c:catAx>
    </c:plotArea>
    <c:plotVisOnly val="1"/>
    <c:dispBlanksAs val="gap"/>
  </c:chart>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sz="1800" b="1" i="0" baseline="0"/>
              <a:t>Manner of non-natural deaths by victim gender</a:t>
            </a:r>
          </a:p>
        </c:rich>
      </c:tx>
      <c:layout/>
    </c:title>
    <c:plotArea>
      <c:layout>
        <c:manualLayout>
          <c:layoutTarget val="inner"/>
          <c:xMode val="edge"/>
          <c:yMode val="edge"/>
          <c:x val="6.7178258967629051E-2"/>
          <c:y val="7.5370381360510552E-2"/>
          <c:w val="0.89150076552930857"/>
          <c:h val="0.5682737778176985"/>
        </c:manualLayout>
      </c:layout>
      <c:barChart>
        <c:barDir val="col"/>
        <c:grouping val="clustered"/>
        <c:ser>
          <c:idx val="0"/>
          <c:order val="0"/>
          <c:tx>
            <c:strRef>
              <c:f>Sheet9!$B$1</c:f>
              <c:strCache>
                <c:ptCount val="1"/>
                <c:pt idx="0">
                  <c:v>Female</c:v>
                </c:pt>
              </c:strCache>
            </c:strRef>
          </c:tx>
          <c:cat>
            <c:strRef>
              <c:f>Sheet9!$A$2:$A$23</c:f>
              <c:strCache>
                <c:ptCount val="22"/>
                <c:pt idx="0">
                  <c:v>assault</c:v>
                </c:pt>
                <c:pt idx="1">
                  <c:v>blunt force injuries</c:v>
                </c:pt>
                <c:pt idx="2">
                  <c:v>burns</c:v>
                </c:pt>
                <c:pt idx="3">
                  <c:v>choking</c:v>
                </c:pt>
                <c:pt idx="4">
                  <c:v>drowning</c:v>
                </c:pt>
                <c:pt idx="5">
                  <c:v>electrocution</c:v>
                </c:pt>
                <c:pt idx="6">
                  <c:v>falling</c:v>
                </c:pt>
                <c:pt idx="7">
                  <c:v>gun shot</c:v>
                </c:pt>
                <c:pt idx="8">
                  <c:v>haemorrhagic shork</c:v>
                </c:pt>
                <c:pt idx="9">
                  <c:v>hanging</c:v>
                </c:pt>
                <c:pt idx="10">
                  <c:v>hypovylaemic shock, brain damage, encephalopathy</c:v>
                </c:pt>
                <c:pt idx="11">
                  <c:v>lightining</c:v>
                </c:pt>
                <c:pt idx="12">
                  <c:v>motor bike accident</c:v>
                </c:pt>
                <c:pt idx="13">
                  <c:v>murder</c:v>
                </c:pt>
                <c:pt idx="14">
                  <c:v>poison ingestion</c:v>
                </c:pt>
                <c:pt idx="15">
                  <c:v>sceptic shock, scepticaemia, sepsis</c:v>
                </c:pt>
                <c:pt idx="16">
                  <c:v>Severe burns</c:v>
                </c:pt>
                <c:pt idx="17">
                  <c:v>snake bite</c:v>
                </c:pt>
                <c:pt idx="18">
                  <c:v>stab wound</c:v>
                </c:pt>
                <c:pt idx="19">
                  <c:v>strangulation, throattling</c:v>
                </c:pt>
                <c:pt idx="20">
                  <c:v>suspected poisoning</c:v>
                </c:pt>
                <c:pt idx="21">
                  <c:v>train accident</c:v>
                </c:pt>
              </c:strCache>
            </c:strRef>
          </c:cat>
          <c:val>
            <c:numRef>
              <c:f>Sheet9!$B$2:$B$23</c:f>
              <c:numCache>
                <c:formatCode>0.0%</c:formatCode>
                <c:ptCount val="22"/>
                <c:pt idx="0">
                  <c:v>4.0000000000000062E-3</c:v>
                </c:pt>
                <c:pt idx="1">
                  <c:v>0.14000000000000001</c:v>
                </c:pt>
                <c:pt idx="2">
                  <c:v>5.3999999999999999E-2</c:v>
                </c:pt>
                <c:pt idx="3">
                  <c:v>3.0000000000000035E-3</c:v>
                </c:pt>
                <c:pt idx="4">
                  <c:v>1.2999999999999998E-2</c:v>
                </c:pt>
                <c:pt idx="5">
                  <c:v>0</c:v>
                </c:pt>
                <c:pt idx="6">
                  <c:v>2.0000000000000031E-3</c:v>
                </c:pt>
                <c:pt idx="7">
                  <c:v>3.9000000000000014E-2</c:v>
                </c:pt>
                <c:pt idx="8">
                  <c:v>1.0000000000000005E-2</c:v>
                </c:pt>
                <c:pt idx="9">
                  <c:v>6.3E-2</c:v>
                </c:pt>
                <c:pt idx="10">
                  <c:v>4.0000000000000062E-3</c:v>
                </c:pt>
                <c:pt idx="11">
                  <c:v>6.0000000000000071E-3</c:v>
                </c:pt>
                <c:pt idx="12">
                  <c:v>0</c:v>
                </c:pt>
                <c:pt idx="13">
                  <c:v>1.6000000000000021E-2</c:v>
                </c:pt>
                <c:pt idx="14">
                  <c:v>8.000000000000014E-3</c:v>
                </c:pt>
                <c:pt idx="15">
                  <c:v>6.0000000000000071E-3</c:v>
                </c:pt>
                <c:pt idx="16">
                  <c:v>2.5000000000000001E-2</c:v>
                </c:pt>
                <c:pt idx="17">
                  <c:v>2.0000000000000031E-3</c:v>
                </c:pt>
                <c:pt idx="18">
                  <c:v>3.2000000000000042E-2</c:v>
                </c:pt>
                <c:pt idx="19">
                  <c:v>1.9000000000000024E-2</c:v>
                </c:pt>
                <c:pt idx="20">
                  <c:v>6.0000000000000071E-3</c:v>
                </c:pt>
                <c:pt idx="21">
                  <c:v>3.0000000000000035E-3</c:v>
                </c:pt>
              </c:numCache>
            </c:numRef>
          </c:val>
        </c:ser>
        <c:ser>
          <c:idx val="1"/>
          <c:order val="1"/>
          <c:tx>
            <c:strRef>
              <c:f>Sheet9!$C$1</c:f>
              <c:strCache>
                <c:ptCount val="1"/>
                <c:pt idx="0">
                  <c:v>Male</c:v>
                </c:pt>
              </c:strCache>
            </c:strRef>
          </c:tx>
          <c:cat>
            <c:strRef>
              <c:f>Sheet9!$A$2:$A$23</c:f>
              <c:strCache>
                <c:ptCount val="22"/>
                <c:pt idx="0">
                  <c:v>assault</c:v>
                </c:pt>
                <c:pt idx="1">
                  <c:v>blunt force injuries</c:v>
                </c:pt>
                <c:pt idx="2">
                  <c:v>burns</c:v>
                </c:pt>
                <c:pt idx="3">
                  <c:v>choking</c:v>
                </c:pt>
                <c:pt idx="4">
                  <c:v>drowning</c:v>
                </c:pt>
                <c:pt idx="5">
                  <c:v>electrocution</c:v>
                </c:pt>
                <c:pt idx="6">
                  <c:v>falling</c:v>
                </c:pt>
                <c:pt idx="7">
                  <c:v>gun shot</c:v>
                </c:pt>
                <c:pt idx="8">
                  <c:v>haemorrhagic shork</c:v>
                </c:pt>
                <c:pt idx="9">
                  <c:v>hanging</c:v>
                </c:pt>
                <c:pt idx="10">
                  <c:v>hypovylaemic shock, brain damage, encephalopathy</c:v>
                </c:pt>
                <c:pt idx="11">
                  <c:v>lightining</c:v>
                </c:pt>
                <c:pt idx="12">
                  <c:v>motor bike accident</c:v>
                </c:pt>
                <c:pt idx="13">
                  <c:v>murder</c:v>
                </c:pt>
                <c:pt idx="14">
                  <c:v>poison ingestion</c:v>
                </c:pt>
                <c:pt idx="15">
                  <c:v>sceptic shock, scepticaemia, sepsis</c:v>
                </c:pt>
                <c:pt idx="16">
                  <c:v>Severe burns</c:v>
                </c:pt>
                <c:pt idx="17">
                  <c:v>snake bite</c:v>
                </c:pt>
                <c:pt idx="18">
                  <c:v>stab wound</c:v>
                </c:pt>
                <c:pt idx="19">
                  <c:v>strangulation, throattling</c:v>
                </c:pt>
                <c:pt idx="20">
                  <c:v>suspected poisoning</c:v>
                </c:pt>
                <c:pt idx="21">
                  <c:v>train accident</c:v>
                </c:pt>
              </c:strCache>
            </c:strRef>
          </c:cat>
          <c:val>
            <c:numRef>
              <c:f>Sheet9!$C$2:$C$23</c:f>
              <c:numCache>
                <c:formatCode>0.0%</c:formatCode>
                <c:ptCount val="22"/>
                <c:pt idx="0">
                  <c:v>2.1000000000000012E-2</c:v>
                </c:pt>
                <c:pt idx="1">
                  <c:v>0.16500000000000001</c:v>
                </c:pt>
                <c:pt idx="2">
                  <c:v>2.8000000000000001E-2</c:v>
                </c:pt>
                <c:pt idx="3">
                  <c:v>2.0000000000000031E-3</c:v>
                </c:pt>
                <c:pt idx="4">
                  <c:v>1.6000000000000021E-2</c:v>
                </c:pt>
                <c:pt idx="5">
                  <c:v>3.0000000000000035E-3</c:v>
                </c:pt>
                <c:pt idx="6">
                  <c:v>4.0000000000000062E-3</c:v>
                </c:pt>
                <c:pt idx="7">
                  <c:v>6.0000000000000032E-2</c:v>
                </c:pt>
                <c:pt idx="8">
                  <c:v>0</c:v>
                </c:pt>
                <c:pt idx="9">
                  <c:v>9.8000000000000156E-2</c:v>
                </c:pt>
                <c:pt idx="10">
                  <c:v>2.0000000000000031E-3</c:v>
                </c:pt>
                <c:pt idx="11">
                  <c:v>2.0000000000000031E-3</c:v>
                </c:pt>
                <c:pt idx="12">
                  <c:v>3.0000000000000035E-3</c:v>
                </c:pt>
                <c:pt idx="13">
                  <c:v>9.0000000000000028E-3</c:v>
                </c:pt>
                <c:pt idx="14">
                  <c:v>9.0000000000000028E-3</c:v>
                </c:pt>
                <c:pt idx="15">
                  <c:v>2.0000000000000031E-3</c:v>
                </c:pt>
                <c:pt idx="16">
                  <c:v>1.7000000000000001E-2</c:v>
                </c:pt>
                <c:pt idx="17">
                  <c:v>1.0000000000000015E-3</c:v>
                </c:pt>
                <c:pt idx="18">
                  <c:v>5.5000000000000014E-2</c:v>
                </c:pt>
                <c:pt idx="19">
                  <c:v>1.0000000000000015E-3</c:v>
                </c:pt>
                <c:pt idx="20">
                  <c:v>2.0000000000000031E-3</c:v>
                </c:pt>
                <c:pt idx="21">
                  <c:v>0</c:v>
                </c:pt>
              </c:numCache>
            </c:numRef>
          </c:val>
        </c:ser>
        <c:axId val="63828736"/>
        <c:axId val="63830272"/>
      </c:barChart>
      <c:catAx>
        <c:axId val="63828736"/>
        <c:scaling>
          <c:orientation val="minMax"/>
        </c:scaling>
        <c:axPos val="b"/>
        <c:majorTickMark val="none"/>
        <c:tickLblPos val="nextTo"/>
        <c:crossAx val="63830272"/>
        <c:crosses val="autoZero"/>
        <c:auto val="1"/>
        <c:lblAlgn val="ctr"/>
        <c:lblOffset val="100"/>
      </c:catAx>
      <c:valAx>
        <c:axId val="63830272"/>
        <c:scaling>
          <c:orientation val="minMax"/>
        </c:scaling>
        <c:axPos val="l"/>
        <c:majorGridlines/>
        <c:numFmt formatCode="0.0%" sourceLinked="1"/>
        <c:majorTickMark val="none"/>
        <c:tickLblPos val="nextTo"/>
        <c:crossAx val="63828736"/>
        <c:crosses val="autoZero"/>
        <c:crossBetween val="between"/>
      </c:valAx>
    </c:plotArea>
    <c:legend>
      <c:legendPos val="r"/>
      <c:layout>
        <c:manualLayout>
          <c:xMode val="edge"/>
          <c:yMode val="edge"/>
          <c:x val="0.74062346894138253"/>
          <c:y val="0.17845613567456053"/>
          <c:w val="0.17465430883639552"/>
          <c:h val="0.18882825733862021"/>
        </c:manualLayout>
      </c:layout>
      <c:txPr>
        <a:bodyPr/>
        <a:lstStyle/>
        <a:p>
          <a:pPr>
            <a:defRPr sz="2400"/>
          </a:pPr>
          <a:endParaRPr lang="en-US"/>
        </a:p>
      </c:txPr>
    </c:legend>
    <c:plotVisOnly val="1"/>
    <c:dispBlanksAs val="gap"/>
  </c:chart>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lang="en-ZA"/>
            </a:pPr>
            <a:r>
              <a:rPr lang="en-US" sz="1800" b="1" i="0" baseline="0" dirty="0">
                <a:effectLst/>
              </a:rPr>
              <a:t>Manner of non-natural deaths by victim </a:t>
            </a:r>
            <a:r>
              <a:rPr lang="en-US" sz="1800" b="1" i="0" baseline="0" dirty="0" smtClean="0">
                <a:effectLst/>
              </a:rPr>
              <a:t>age and gender</a:t>
            </a:r>
            <a:endParaRPr lang="en-ZA" dirty="0">
              <a:effectLst/>
            </a:endParaRPr>
          </a:p>
        </c:rich>
      </c:tx>
      <c:layout/>
    </c:title>
    <c:plotArea>
      <c:layout>
        <c:manualLayout>
          <c:layoutTarget val="inner"/>
          <c:xMode val="edge"/>
          <c:yMode val="edge"/>
          <c:x val="6.2436532717893116E-2"/>
          <c:y val="8.2723577235772353E-2"/>
          <c:w val="0.91975099556520945"/>
          <c:h val="0.79015220080248549"/>
        </c:manualLayout>
      </c:layout>
      <c:barChart>
        <c:barDir val="col"/>
        <c:grouping val="clustered"/>
        <c:ser>
          <c:idx val="0"/>
          <c:order val="0"/>
          <c:tx>
            <c:strRef>
              <c:f>Sheet2!$I$52</c:f>
              <c:strCache>
                <c:ptCount val="1"/>
                <c:pt idx="0">
                  <c:v>Female</c:v>
                </c:pt>
              </c:strCache>
            </c:strRef>
          </c:tx>
          <c:cat>
            <c:strRef>
              <c:f>Sheet2!$H$53:$H$67</c:f>
              <c:strCache>
                <c:ptCount val="15"/>
                <c:pt idx="0">
                  <c:v>&lt;1 yr</c:v>
                </c:pt>
                <c:pt idx="1">
                  <c:v>1 - 4 yrs</c:v>
                </c:pt>
                <c:pt idx="2">
                  <c:v>5 - 9 yrs</c:v>
                </c:pt>
                <c:pt idx="3">
                  <c:v>10 - 14 yrs</c:v>
                </c:pt>
                <c:pt idx="4">
                  <c:v>15 - 19 yrs</c:v>
                </c:pt>
                <c:pt idx="5">
                  <c:v>20 - 24 yrs</c:v>
                </c:pt>
                <c:pt idx="6">
                  <c:v>25 - 29 yrs</c:v>
                </c:pt>
                <c:pt idx="7">
                  <c:v>30 - 34 yrs</c:v>
                </c:pt>
                <c:pt idx="8">
                  <c:v>35 - 39 yrs</c:v>
                </c:pt>
                <c:pt idx="9">
                  <c:v>40 - 44 yrs</c:v>
                </c:pt>
                <c:pt idx="10">
                  <c:v>45 - 49 yrs</c:v>
                </c:pt>
                <c:pt idx="11">
                  <c:v>50 - 54 yrs</c:v>
                </c:pt>
                <c:pt idx="12">
                  <c:v>55 - 59 yrs</c:v>
                </c:pt>
                <c:pt idx="13">
                  <c:v>60 - 64 yrs</c:v>
                </c:pt>
                <c:pt idx="14">
                  <c:v>&gt;65 yrs</c:v>
                </c:pt>
              </c:strCache>
            </c:strRef>
          </c:cat>
          <c:val>
            <c:numRef>
              <c:f>Sheet2!$I$53:$I$67</c:f>
              <c:numCache>
                <c:formatCode>0.0%</c:formatCode>
                <c:ptCount val="15"/>
                <c:pt idx="0">
                  <c:v>3.0000000000000002E-2</c:v>
                </c:pt>
                <c:pt idx="1">
                  <c:v>6.2000000000000034E-2</c:v>
                </c:pt>
                <c:pt idx="2">
                  <c:v>3.5999999999999997E-2</c:v>
                </c:pt>
                <c:pt idx="3">
                  <c:v>3.2000000000000042E-2</c:v>
                </c:pt>
                <c:pt idx="4">
                  <c:v>7.0999999999999994E-2</c:v>
                </c:pt>
                <c:pt idx="5">
                  <c:v>0.11799999999999998</c:v>
                </c:pt>
                <c:pt idx="6">
                  <c:v>9.9000000000000046E-2</c:v>
                </c:pt>
                <c:pt idx="7">
                  <c:v>8.0000000000000043E-2</c:v>
                </c:pt>
                <c:pt idx="8">
                  <c:v>8.8000000000000064E-2</c:v>
                </c:pt>
                <c:pt idx="9">
                  <c:v>6.7000000000000004E-2</c:v>
                </c:pt>
                <c:pt idx="10">
                  <c:v>8.3000000000000046E-2</c:v>
                </c:pt>
                <c:pt idx="11">
                  <c:v>4.9000000000000071E-2</c:v>
                </c:pt>
                <c:pt idx="12">
                  <c:v>4.0000000000000022E-2</c:v>
                </c:pt>
                <c:pt idx="13">
                  <c:v>3.9000000000000014E-2</c:v>
                </c:pt>
                <c:pt idx="14">
                  <c:v>0.10600000000000002</c:v>
                </c:pt>
              </c:numCache>
            </c:numRef>
          </c:val>
        </c:ser>
        <c:ser>
          <c:idx val="1"/>
          <c:order val="1"/>
          <c:tx>
            <c:strRef>
              <c:f>Sheet2!$J$52</c:f>
              <c:strCache>
                <c:ptCount val="1"/>
                <c:pt idx="0">
                  <c:v>Male</c:v>
                </c:pt>
              </c:strCache>
            </c:strRef>
          </c:tx>
          <c:cat>
            <c:strRef>
              <c:f>Sheet2!$H$53:$H$67</c:f>
              <c:strCache>
                <c:ptCount val="15"/>
                <c:pt idx="0">
                  <c:v>&lt;1 yr</c:v>
                </c:pt>
                <c:pt idx="1">
                  <c:v>1 - 4 yrs</c:v>
                </c:pt>
                <c:pt idx="2">
                  <c:v>5 - 9 yrs</c:v>
                </c:pt>
                <c:pt idx="3">
                  <c:v>10 - 14 yrs</c:v>
                </c:pt>
                <c:pt idx="4">
                  <c:v>15 - 19 yrs</c:v>
                </c:pt>
                <c:pt idx="5">
                  <c:v>20 - 24 yrs</c:v>
                </c:pt>
                <c:pt idx="6">
                  <c:v>25 - 29 yrs</c:v>
                </c:pt>
                <c:pt idx="7">
                  <c:v>30 - 34 yrs</c:v>
                </c:pt>
                <c:pt idx="8">
                  <c:v>35 - 39 yrs</c:v>
                </c:pt>
                <c:pt idx="9">
                  <c:v>40 - 44 yrs</c:v>
                </c:pt>
                <c:pt idx="10">
                  <c:v>45 - 49 yrs</c:v>
                </c:pt>
                <c:pt idx="11">
                  <c:v>50 - 54 yrs</c:v>
                </c:pt>
                <c:pt idx="12">
                  <c:v>55 - 59 yrs</c:v>
                </c:pt>
                <c:pt idx="13">
                  <c:v>60 - 64 yrs</c:v>
                </c:pt>
                <c:pt idx="14">
                  <c:v>&gt;65 yrs</c:v>
                </c:pt>
              </c:strCache>
            </c:strRef>
          </c:cat>
          <c:val>
            <c:numRef>
              <c:f>Sheet2!$J$53:$J$67</c:f>
              <c:numCache>
                <c:formatCode>0.0%</c:formatCode>
                <c:ptCount val="15"/>
                <c:pt idx="0">
                  <c:v>1.0999999999999998E-2</c:v>
                </c:pt>
                <c:pt idx="1">
                  <c:v>3.0000000000000002E-2</c:v>
                </c:pt>
                <c:pt idx="2">
                  <c:v>2.5000000000000001E-2</c:v>
                </c:pt>
                <c:pt idx="3">
                  <c:v>1.7000000000000001E-2</c:v>
                </c:pt>
                <c:pt idx="4">
                  <c:v>5.1000000000000004E-2</c:v>
                </c:pt>
                <c:pt idx="5">
                  <c:v>0.13200000000000001</c:v>
                </c:pt>
                <c:pt idx="6">
                  <c:v>0.15000000000000022</c:v>
                </c:pt>
                <c:pt idx="7">
                  <c:v>0.12300000000000011</c:v>
                </c:pt>
                <c:pt idx="8">
                  <c:v>9.8000000000000184E-2</c:v>
                </c:pt>
                <c:pt idx="9">
                  <c:v>8.8000000000000064E-2</c:v>
                </c:pt>
                <c:pt idx="10">
                  <c:v>7.5999999999999998E-2</c:v>
                </c:pt>
                <c:pt idx="11">
                  <c:v>5.900000000000008E-2</c:v>
                </c:pt>
                <c:pt idx="12">
                  <c:v>0.05</c:v>
                </c:pt>
                <c:pt idx="13">
                  <c:v>2.8000000000000001E-2</c:v>
                </c:pt>
                <c:pt idx="14">
                  <c:v>6.1000000000000013E-2</c:v>
                </c:pt>
              </c:numCache>
            </c:numRef>
          </c:val>
        </c:ser>
        <c:axId val="61126912"/>
        <c:axId val="61132800"/>
      </c:barChart>
      <c:catAx>
        <c:axId val="61126912"/>
        <c:scaling>
          <c:orientation val="minMax"/>
        </c:scaling>
        <c:axPos val="b"/>
        <c:majorTickMark val="none"/>
        <c:tickLblPos val="nextTo"/>
        <c:txPr>
          <a:bodyPr/>
          <a:lstStyle/>
          <a:p>
            <a:pPr>
              <a:defRPr lang="en-ZA"/>
            </a:pPr>
            <a:endParaRPr lang="en-US"/>
          </a:p>
        </c:txPr>
        <c:crossAx val="61132800"/>
        <c:crosses val="autoZero"/>
        <c:auto val="1"/>
        <c:lblAlgn val="ctr"/>
        <c:lblOffset val="100"/>
      </c:catAx>
      <c:valAx>
        <c:axId val="61132800"/>
        <c:scaling>
          <c:orientation val="minMax"/>
        </c:scaling>
        <c:axPos val="l"/>
        <c:numFmt formatCode="0.0%" sourceLinked="1"/>
        <c:majorTickMark val="none"/>
        <c:tickLblPos val="nextTo"/>
        <c:txPr>
          <a:bodyPr/>
          <a:lstStyle/>
          <a:p>
            <a:pPr>
              <a:defRPr lang="en-ZA"/>
            </a:pPr>
            <a:endParaRPr lang="en-US"/>
          </a:p>
        </c:txPr>
        <c:crossAx val="61126912"/>
        <c:crosses val="autoZero"/>
        <c:crossBetween val="between"/>
      </c:valAx>
    </c:plotArea>
    <c:legend>
      <c:legendPos val="r"/>
      <c:layout>
        <c:manualLayout>
          <c:xMode val="edge"/>
          <c:yMode val="edge"/>
          <c:x val="0.67327948230609302"/>
          <c:y val="0.14794059279175495"/>
          <c:w val="0.18735270160195489"/>
          <c:h val="0.10576115485564311"/>
        </c:manualLayout>
      </c:layout>
      <c:txPr>
        <a:bodyPr/>
        <a:lstStyle/>
        <a:p>
          <a:pPr>
            <a:defRPr lang="en-ZA" sz="2000"/>
          </a:pPr>
          <a:endParaRPr lang="en-US"/>
        </a:p>
      </c:txPr>
    </c:legend>
    <c:plotVisOnly val="1"/>
    <c:dispBlanksAs val="gap"/>
  </c:chart>
  <c:externalData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sz="1400"/>
            </a:pPr>
            <a:r>
              <a:rPr lang="en-US" sz="1400" b="1" i="0" baseline="0"/>
              <a:t>Manner of non-natural deaths (blunt force injuries) by victim age stratified by gender</a:t>
            </a:r>
            <a:endParaRPr lang="en-ZA" sz="1400" b="1" i="0" baseline="0"/>
          </a:p>
        </c:rich>
      </c:tx>
      <c:layout/>
    </c:title>
    <c:plotArea>
      <c:layout>
        <c:manualLayout>
          <c:layoutTarget val="inner"/>
          <c:xMode val="edge"/>
          <c:yMode val="edge"/>
          <c:x val="0.11923035851781923"/>
          <c:y val="0.12845018142272763"/>
          <c:w val="0.84644489032018944"/>
          <c:h val="0.68562465538408224"/>
        </c:manualLayout>
      </c:layout>
      <c:barChart>
        <c:barDir val="bar"/>
        <c:grouping val="clustered"/>
        <c:ser>
          <c:idx val="0"/>
          <c:order val="0"/>
          <c:tx>
            <c:strRef>
              <c:f>Sheet7!$B$5</c:f>
              <c:strCache>
                <c:ptCount val="1"/>
                <c:pt idx="0">
                  <c:v>Female</c:v>
                </c:pt>
              </c:strCache>
            </c:strRef>
          </c:tx>
          <c:cat>
            <c:strRef>
              <c:f>Sheet7!$A$6:$A$20</c:f>
              <c:strCache>
                <c:ptCount val="15"/>
                <c:pt idx="0">
                  <c:v>&lt;1 yr</c:v>
                </c:pt>
                <c:pt idx="1">
                  <c:v>1 - 4 yrs</c:v>
                </c:pt>
                <c:pt idx="2">
                  <c:v>5 - 9 yrs</c:v>
                </c:pt>
                <c:pt idx="3">
                  <c:v>10 - 14 yrs</c:v>
                </c:pt>
                <c:pt idx="4">
                  <c:v>15 - 19 yrs</c:v>
                </c:pt>
                <c:pt idx="5">
                  <c:v>20 - 24 yrs</c:v>
                </c:pt>
                <c:pt idx="6">
                  <c:v>25 - 29 yrs</c:v>
                </c:pt>
                <c:pt idx="7">
                  <c:v>30 - 34 yrs</c:v>
                </c:pt>
                <c:pt idx="8">
                  <c:v>35 - 39 yrs</c:v>
                </c:pt>
                <c:pt idx="9">
                  <c:v>40 - 44 yrs</c:v>
                </c:pt>
                <c:pt idx="10">
                  <c:v>45 - 49 yrs</c:v>
                </c:pt>
                <c:pt idx="11">
                  <c:v>50 - 54 yrs</c:v>
                </c:pt>
                <c:pt idx="12">
                  <c:v>55 - 59 yrs</c:v>
                </c:pt>
                <c:pt idx="13">
                  <c:v>60 - 64 yrs</c:v>
                </c:pt>
                <c:pt idx="14">
                  <c:v>&gt;65 yrs</c:v>
                </c:pt>
              </c:strCache>
            </c:strRef>
          </c:cat>
          <c:val>
            <c:numRef>
              <c:f>Sheet7!$B$6:$B$20</c:f>
              <c:numCache>
                <c:formatCode>0.0%</c:formatCode>
                <c:ptCount val="15"/>
                <c:pt idx="0">
                  <c:v>2.5000000000000001E-2</c:v>
                </c:pt>
                <c:pt idx="1">
                  <c:v>7.5000000000000011E-2</c:v>
                </c:pt>
                <c:pt idx="2">
                  <c:v>6.7000000000000004E-2</c:v>
                </c:pt>
                <c:pt idx="3">
                  <c:v>3.3000000000000002E-2</c:v>
                </c:pt>
                <c:pt idx="4">
                  <c:v>5.8000000000000003E-2</c:v>
                </c:pt>
                <c:pt idx="5">
                  <c:v>8.3000000000000046E-2</c:v>
                </c:pt>
                <c:pt idx="6">
                  <c:v>0.11700000000000002</c:v>
                </c:pt>
                <c:pt idx="7">
                  <c:v>8.3000000000000046E-2</c:v>
                </c:pt>
                <c:pt idx="8">
                  <c:v>3.3000000000000002E-2</c:v>
                </c:pt>
                <c:pt idx="9">
                  <c:v>9.2000000000000026E-2</c:v>
                </c:pt>
                <c:pt idx="10">
                  <c:v>0.1</c:v>
                </c:pt>
                <c:pt idx="11">
                  <c:v>2.5000000000000001E-2</c:v>
                </c:pt>
                <c:pt idx="12">
                  <c:v>4.2000000000000023E-2</c:v>
                </c:pt>
                <c:pt idx="13">
                  <c:v>4.2000000000000023E-2</c:v>
                </c:pt>
                <c:pt idx="14">
                  <c:v>0.125</c:v>
                </c:pt>
              </c:numCache>
            </c:numRef>
          </c:val>
        </c:ser>
        <c:ser>
          <c:idx val="1"/>
          <c:order val="1"/>
          <c:tx>
            <c:strRef>
              <c:f>Sheet7!$C$5</c:f>
              <c:strCache>
                <c:ptCount val="1"/>
                <c:pt idx="0">
                  <c:v>Male</c:v>
                </c:pt>
              </c:strCache>
            </c:strRef>
          </c:tx>
          <c:cat>
            <c:strRef>
              <c:f>Sheet7!$A$6:$A$20</c:f>
              <c:strCache>
                <c:ptCount val="15"/>
                <c:pt idx="0">
                  <c:v>&lt;1 yr</c:v>
                </c:pt>
                <c:pt idx="1">
                  <c:v>1 - 4 yrs</c:v>
                </c:pt>
                <c:pt idx="2">
                  <c:v>5 - 9 yrs</c:v>
                </c:pt>
                <c:pt idx="3">
                  <c:v>10 - 14 yrs</c:v>
                </c:pt>
                <c:pt idx="4">
                  <c:v>15 - 19 yrs</c:v>
                </c:pt>
                <c:pt idx="5">
                  <c:v>20 - 24 yrs</c:v>
                </c:pt>
                <c:pt idx="6">
                  <c:v>25 - 29 yrs</c:v>
                </c:pt>
                <c:pt idx="7">
                  <c:v>30 - 34 yrs</c:v>
                </c:pt>
                <c:pt idx="8">
                  <c:v>35 - 39 yrs</c:v>
                </c:pt>
                <c:pt idx="9">
                  <c:v>40 - 44 yrs</c:v>
                </c:pt>
                <c:pt idx="10">
                  <c:v>45 - 49 yrs</c:v>
                </c:pt>
                <c:pt idx="11">
                  <c:v>50 - 54 yrs</c:v>
                </c:pt>
                <c:pt idx="12">
                  <c:v>55 - 59 yrs</c:v>
                </c:pt>
                <c:pt idx="13">
                  <c:v>60 - 64 yrs</c:v>
                </c:pt>
                <c:pt idx="14">
                  <c:v>&gt;65 yrs</c:v>
                </c:pt>
              </c:strCache>
            </c:strRef>
          </c:cat>
          <c:val>
            <c:numRef>
              <c:f>Sheet7!$C$6:$C$20</c:f>
              <c:numCache>
                <c:formatCode>0.0%</c:formatCode>
                <c:ptCount val="15"/>
                <c:pt idx="0">
                  <c:v>4.0000000000000062E-3</c:v>
                </c:pt>
                <c:pt idx="1">
                  <c:v>1.2999999999999998E-2</c:v>
                </c:pt>
                <c:pt idx="2">
                  <c:v>2.5999999999999999E-2</c:v>
                </c:pt>
                <c:pt idx="3">
                  <c:v>1.0999999999999998E-2</c:v>
                </c:pt>
                <c:pt idx="4">
                  <c:v>0.05</c:v>
                </c:pt>
                <c:pt idx="5">
                  <c:v>0.14000000000000001</c:v>
                </c:pt>
                <c:pt idx="6">
                  <c:v>0.14800000000000019</c:v>
                </c:pt>
                <c:pt idx="7">
                  <c:v>0.15300000000000019</c:v>
                </c:pt>
                <c:pt idx="8">
                  <c:v>0.10500000000000002</c:v>
                </c:pt>
                <c:pt idx="9">
                  <c:v>9.2000000000000026E-2</c:v>
                </c:pt>
                <c:pt idx="10">
                  <c:v>8.1000000000000003E-2</c:v>
                </c:pt>
                <c:pt idx="11">
                  <c:v>5.5000000000000014E-2</c:v>
                </c:pt>
                <c:pt idx="12">
                  <c:v>4.3999999999999997E-2</c:v>
                </c:pt>
                <c:pt idx="13">
                  <c:v>2.8000000000000001E-2</c:v>
                </c:pt>
                <c:pt idx="14">
                  <c:v>0.05</c:v>
                </c:pt>
              </c:numCache>
            </c:numRef>
          </c:val>
        </c:ser>
        <c:axId val="64197376"/>
        <c:axId val="64199296"/>
      </c:barChart>
      <c:catAx>
        <c:axId val="64197376"/>
        <c:scaling>
          <c:orientation val="minMax"/>
        </c:scaling>
        <c:axPos val="l"/>
        <c:title>
          <c:tx>
            <c:rich>
              <a:bodyPr/>
              <a:lstStyle/>
              <a:p>
                <a:pPr>
                  <a:defRPr/>
                </a:pPr>
                <a:r>
                  <a:rPr lang="en-US"/>
                  <a:t>Age in years</a:t>
                </a:r>
              </a:p>
            </c:rich>
          </c:tx>
          <c:layout/>
        </c:title>
        <c:majorTickMark val="none"/>
        <c:tickLblPos val="nextTo"/>
        <c:txPr>
          <a:bodyPr/>
          <a:lstStyle/>
          <a:p>
            <a:pPr>
              <a:defRPr sz="1050"/>
            </a:pPr>
            <a:endParaRPr lang="en-US"/>
          </a:p>
        </c:txPr>
        <c:crossAx val="64199296"/>
        <c:crosses val="autoZero"/>
        <c:auto val="1"/>
        <c:lblAlgn val="ctr"/>
        <c:lblOffset val="100"/>
      </c:catAx>
      <c:valAx>
        <c:axId val="64199296"/>
        <c:scaling>
          <c:orientation val="minMax"/>
        </c:scaling>
        <c:axPos val="b"/>
        <c:majorGridlines/>
        <c:title>
          <c:layout/>
        </c:title>
        <c:numFmt formatCode="0.0%" sourceLinked="1"/>
        <c:tickLblPos val="nextTo"/>
        <c:txPr>
          <a:bodyPr/>
          <a:lstStyle/>
          <a:p>
            <a:pPr>
              <a:defRPr sz="1050"/>
            </a:pPr>
            <a:endParaRPr lang="en-US"/>
          </a:p>
        </c:txPr>
        <c:crossAx val="64197376"/>
        <c:crosses val="autoZero"/>
        <c:crossBetween val="between"/>
      </c:valAx>
    </c:plotArea>
    <c:legend>
      <c:legendPos val="r"/>
      <c:layout>
        <c:manualLayout>
          <c:xMode val="edge"/>
          <c:yMode val="edge"/>
          <c:x val="0.87574382337740375"/>
          <c:y val="0.16393792345724248"/>
          <c:w val="9.696506938661778E-2"/>
          <c:h val="9.2303912592321263E-2"/>
        </c:manualLayout>
      </c:layout>
      <c:txPr>
        <a:bodyPr/>
        <a:lstStyle/>
        <a:p>
          <a:pPr>
            <a:defRPr sz="1100"/>
          </a:pPr>
          <a:endParaRPr lang="en-US"/>
        </a:p>
      </c:txPr>
    </c:legend>
    <c:plotVisOnly val="1"/>
    <c:dispBlanksAs val="gap"/>
  </c:chart>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ZA"/>
          </a:p>
        </p:txBody>
      </p:sp>
      <p:sp>
        <p:nvSpPr>
          <p:cNvPr id="6147" name="Rectangle 3"/>
          <p:cNvSpPr>
            <a:spLocks noGrp="1" noChangeArrowheads="1"/>
          </p:cNvSpPr>
          <p:nvPr>
            <p:ph type="dt"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ZA"/>
          </a:p>
        </p:txBody>
      </p:sp>
      <p:sp>
        <p:nvSpPr>
          <p:cNvPr id="28676" name="Rectangle 4"/>
          <p:cNvSpPr>
            <a:spLocks noGrp="1" noRot="1" noChangeAspect="1" noChangeArrowheads="1" noTextEdit="1"/>
          </p:cNvSpPr>
          <p:nvPr>
            <p:ph type="sldImg" idx="2"/>
          </p:nvPr>
        </p:nvSpPr>
        <p:spPr bwMode="auto">
          <a:xfrm>
            <a:off x="1150938" y="682625"/>
            <a:ext cx="4556125" cy="34163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25938"/>
            <a:ext cx="5486400" cy="409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ZA" noProof="0" smtClean="0"/>
              <a:t>Click to edit Master text styles</a:t>
            </a:r>
          </a:p>
          <a:p>
            <a:pPr lvl="1"/>
            <a:r>
              <a:rPr lang="en-ZA" noProof="0" smtClean="0"/>
              <a:t>Second level</a:t>
            </a:r>
          </a:p>
          <a:p>
            <a:pPr lvl="2"/>
            <a:r>
              <a:rPr lang="en-ZA" noProof="0" smtClean="0"/>
              <a:t>Third level</a:t>
            </a:r>
          </a:p>
          <a:p>
            <a:pPr lvl="3"/>
            <a:r>
              <a:rPr lang="en-ZA" noProof="0" smtClean="0"/>
              <a:t>Fourth level</a:t>
            </a:r>
          </a:p>
          <a:p>
            <a:pPr lvl="4"/>
            <a:r>
              <a:rPr lang="en-ZA" noProof="0" smtClean="0"/>
              <a:t>Fifth level</a:t>
            </a:r>
          </a:p>
        </p:txBody>
      </p:sp>
      <p:sp>
        <p:nvSpPr>
          <p:cNvPr id="6150" name="Rectangle 6"/>
          <p:cNvSpPr>
            <a:spLocks noGrp="1" noChangeArrowheads="1"/>
          </p:cNvSpPr>
          <p:nvPr>
            <p:ph type="ftr" sz="quarter" idx="4"/>
          </p:nvPr>
        </p:nvSpPr>
        <p:spPr bwMode="auto">
          <a:xfrm>
            <a:off x="0" y="8650288"/>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ZA"/>
          </a:p>
        </p:txBody>
      </p:sp>
      <p:sp>
        <p:nvSpPr>
          <p:cNvPr id="6151" name="Rectangle 7"/>
          <p:cNvSpPr>
            <a:spLocks noGrp="1" noChangeArrowheads="1"/>
          </p:cNvSpPr>
          <p:nvPr>
            <p:ph type="sldNum" sz="quarter" idx="5"/>
          </p:nvPr>
        </p:nvSpPr>
        <p:spPr bwMode="auto">
          <a:xfrm>
            <a:off x="3884613" y="8650288"/>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92AA092-48A4-4911-AB4F-1DD7E3F34C9E}" type="slidenum">
              <a:rPr lang="en-ZA"/>
              <a:pPr>
                <a:defRPr/>
              </a:pPr>
              <a:t>‹#›</a:t>
            </a:fld>
            <a:endParaRPr lang="en-Z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84613" y="8650288"/>
            <a:ext cx="2971800" cy="455612"/>
          </a:xfrm>
          <a:prstGeom prst="rect">
            <a:avLst/>
          </a:prstGeom>
          <a:noFill/>
          <a:ln w="9525">
            <a:noFill/>
            <a:miter lim="800000"/>
            <a:headEnd/>
            <a:tailEnd/>
          </a:ln>
        </p:spPr>
        <p:txBody>
          <a:bodyPr anchor="b"/>
          <a:lstStyle/>
          <a:p>
            <a:pPr algn="r"/>
            <a:fld id="{96711343-45F2-4199-B504-B9B5415C0F6F}" type="slidenum">
              <a:rPr lang="en-ZA" sz="1200"/>
              <a:pPr algn="r"/>
              <a:t>1</a:t>
            </a:fld>
            <a:endParaRPr lang="en-ZA" sz="12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ZA"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HEAT"/>
          <p:cNvPicPr>
            <a:picLocks noChangeAspect="1" noChangeArrowheads="1"/>
          </p:cNvPicPr>
          <p:nvPr/>
        </p:nvPicPr>
        <p:blipFill>
          <a:blip r:embed="rId2"/>
          <a:srcRect/>
          <a:stretch>
            <a:fillRect/>
          </a:stretch>
        </p:blipFill>
        <p:spPr bwMode="auto">
          <a:xfrm>
            <a:off x="0" y="6408738"/>
            <a:ext cx="9164638" cy="449262"/>
          </a:xfrm>
          <a:prstGeom prst="rect">
            <a:avLst/>
          </a:prstGeom>
          <a:noFill/>
          <a:ln w="9525">
            <a:noFill/>
            <a:miter lim="800000"/>
            <a:headEnd/>
            <a:tailEnd/>
          </a:ln>
        </p:spPr>
      </p:pic>
      <p:sp>
        <p:nvSpPr>
          <p:cNvPr id="5" name="Text Box 8"/>
          <p:cNvSpPr txBox="1">
            <a:spLocks noChangeArrowheads="1"/>
          </p:cNvSpPr>
          <p:nvPr/>
        </p:nvSpPr>
        <p:spPr bwMode="auto">
          <a:xfrm>
            <a:off x="1524000" y="304800"/>
            <a:ext cx="7239000" cy="366713"/>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endParaRPr lang="en-ZA" smtClean="0"/>
          </a:p>
        </p:txBody>
      </p:sp>
      <p:pic>
        <p:nvPicPr>
          <p:cNvPr id="6" name="Picture 10" descr="Picture5"/>
          <p:cNvPicPr>
            <a:picLocks noChangeAspect="1" noChangeArrowheads="1"/>
          </p:cNvPicPr>
          <p:nvPr userDrawn="1"/>
        </p:nvPicPr>
        <p:blipFill>
          <a:blip r:embed="rId3"/>
          <a:srcRect/>
          <a:stretch>
            <a:fillRect/>
          </a:stretch>
        </p:blipFill>
        <p:spPr bwMode="auto">
          <a:xfrm>
            <a:off x="76200" y="1219200"/>
            <a:ext cx="720725" cy="5181600"/>
          </a:xfrm>
          <a:prstGeom prst="rect">
            <a:avLst/>
          </a:prstGeom>
          <a:noFill/>
          <a:ln w="9525">
            <a:noFill/>
            <a:miter lim="800000"/>
            <a:headEnd/>
            <a:tailEnd/>
          </a:ln>
        </p:spPr>
      </p:pic>
      <p:pic>
        <p:nvPicPr>
          <p:cNvPr id="7" name="Picture 9" descr="Picture1"/>
          <p:cNvPicPr>
            <a:picLocks noChangeAspect="1" noChangeArrowheads="1"/>
          </p:cNvPicPr>
          <p:nvPr userDrawn="1"/>
        </p:nvPicPr>
        <p:blipFill>
          <a:blip r:embed="rId4"/>
          <a:srcRect/>
          <a:stretch>
            <a:fillRect/>
          </a:stretch>
        </p:blipFill>
        <p:spPr bwMode="auto">
          <a:xfrm>
            <a:off x="0" y="106363"/>
            <a:ext cx="1295400" cy="1036637"/>
          </a:xfrm>
          <a:prstGeom prst="rect">
            <a:avLst/>
          </a:prstGeom>
          <a:noFill/>
          <a:ln w="9525">
            <a:noFill/>
            <a:miter lim="800000"/>
            <a:headEnd/>
            <a:tailEnd/>
          </a:ln>
        </p:spPr>
      </p:pic>
      <p:sp>
        <p:nvSpPr>
          <p:cNvPr id="205826" name="Rectangle 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ZA"/>
              <a:t>Click to edit Master subtitle style</a:t>
            </a:r>
          </a:p>
        </p:txBody>
      </p:sp>
      <p:sp>
        <p:nvSpPr>
          <p:cNvPr id="205833" name="Rectangle 9"/>
          <p:cNvSpPr>
            <a:spLocks noGrp="1" noChangeArrowheads="1"/>
          </p:cNvSpPr>
          <p:nvPr>
            <p:ph type="ctrTitle"/>
          </p:nvPr>
        </p:nvSpPr>
        <p:spPr>
          <a:xfrm>
            <a:off x="685800" y="2130425"/>
            <a:ext cx="7772400" cy="1470025"/>
          </a:xfrm>
        </p:spPr>
        <p:txBody>
          <a:bodyPr/>
          <a:lstStyle>
            <a:lvl1pPr>
              <a:defRPr/>
            </a:lvl1pPr>
          </a:lstStyle>
          <a:p>
            <a:r>
              <a:rPr lang="en-ZA"/>
              <a:t>Click to edit Master 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295400" y="1600200"/>
            <a:ext cx="7696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Rectangle 12"/>
          <p:cNvSpPr>
            <a:spLocks noGrp="1" noChangeArrowheads="1"/>
          </p:cNvSpPr>
          <p:nvPr>
            <p:ph type="title"/>
          </p:nvPr>
        </p:nvSpPr>
        <p:spPr bwMode="auto">
          <a:xfrm>
            <a:off x="1295400" y="274638"/>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ZA" smtClean="0"/>
              <a:t>Click to edit Master title style</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Lst>
  <p:hf hdr="0" ftr="0"/>
  <p:txStyles>
    <p:titleStyle>
      <a:lvl1pPr algn="ctr" rtl="0" eaLnBrk="0" fontAlgn="base" hangingPunct="0">
        <a:spcBef>
          <a:spcPct val="0"/>
        </a:spcBef>
        <a:spcAft>
          <a:spcPct val="0"/>
        </a:spcAft>
        <a:defRPr sz="4400">
          <a:solidFill>
            <a:srgbClr val="00CC00"/>
          </a:solidFill>
          <a:latin typeface="Arial" charset="0"/>
          <a:ea typeface="+mj-ea"/>
          <a:cs typeface="+mj-cs"/>
        </a:defRPr>
      </a:lvl1pPr>
      <a:lvl2pPr algn="ctr" rtl="0" eaLnBrk="0" fontAlgn="base" hangingPunct="0">
        <a:spcBef>
          <a:spcPct val="0"/>
        </a:spcBef>
        <a:spcAft>
          <a:spcPct val="0"/>
        </a:spcAft>
        <a:defRPr sz="4400">
          <a:solidFill>
            <a:srgbClr val="00CC00"/>
          </a:solidFill>
          <a:latin typeface="Arial" charset="0"/>
        </a:defRPr>
      </a:lvl2pPr>
      <a:lvl3pPr algn="ctr" rtl="0" eaLnBrk="0" fontAlgn="base" hangingPunct="0">
        <a:spcBef>
          <a:spcPct val="0"/>
        </a:spcBef>
        <a:spcAft>
          <a:spcPct val="0"/>
        </a:spcAft>
        <a:defRPr sz="4400">
          <a:solidFill>
            <a:srgbClr val="00CC00"/>
          </a:solidFill>
          <a:latin typeface="Arial" charset="0"/>
        </a:defRPr>
      </a:lvl3pPr>
      <a:lvl4pPr algn="ctr" rtl="0" eaLnBrk="0" fontAlgn="base" hangingPunct="0">
        <a:spcBef>
          <a:spcPct val="0"/>
        </a:spcBef>
        <a:spcAft>
          <a:spcPct val="0"/>
        </a:spcAft>
        <a:defRPr sz="4400">
          <a:solidFill>
            <a:srgbClr val="00CC00"/>
          </a:solidFill>
          <a:latin typeface="Arial" charset="0"/>
        </a:defRPr>
      </a:lvl4pPr>
      <a:lvl5pPr algn="ctr" rtl="0" eaLnBrk="0" fontAlgn="base" hangingPunct="0">
        <a:spcBef>
          <a:spcPct val="0"/>
        </a:spcBef>
        <a:spcAft>
          <a:spcPct val="0"/>
        </a:spcAft>
        <a:defRPr sz="4400">
          <a:solidFill>
            <a:srgbClr val="00CC00"/>
          </a:solidFill>
          <a:latin typeface="Arial" charset="0"/>
        </a:defRPr>
      </a:lvl5pPr>
      <a:lvl6pPr marL="457200" algn="ctr" rtl="0" fontAlgn="base">
        <a:spcBef>
          <a:spcPct val="0"/>
        </a:spcBef>
        <a:spcAft>
          <a:spcPct val="0"/>
        </a:spcAft>
        <a:defRPr sz="4400">
          <a:solidFill>
            <a:srgbClr val="00CC00"/>
          </a:solidFill>
          <a:latin typeface="Arial" charset="0"/>
        </a:defRPr>
      </a:lvl6pPr>
      <a:lvl7pPr marL="914400" algn="ctr" rtl="0" fontAlgn="base">
        <a:spcBef>
          <a:spcPct val="0"/>
        </a:spcBef>
        <a:spcAft>
          <a:spcPct val="0"/>
        </a:spcAft>
        <a:defRPr sz="4400">
          <a:solidFill>
            <a:srgbClr val="00CC00"/>
          </a:solidFill>
          <a:latin typeface="Arial" charset="0"/>
        </a:defRPr>
      </a:lvl7pPr>
      <a:lvl8pPr marL="1371600" algn="ctr" rtl="0" fontAlgn="base">
        <a:spcBef>
          <a:spcPct val="0"/>
        </a:spcBef>
        <a:spcAft>
          <a:spcPct val="0"/>
        </a:spcAft>
        <a:defRPr sz="4400">
          <a:solidFill>
            <a:srgbClr val="00CC00"/>
          </a:solidFill>
          <a:latin typeface="Arial" charset="0"/>
        </a:defRPr>
      </a:lvl8pPr>
      <a:lvl9pPr marL="1828800" algn="ctr" rtl="0" fontAlgn="base">
        <a:spcBef>
          <a:spcPct val="0"/>
        </a:spcBef>
        <a:spcAft>
          <a:spcPct val="0"/>
        </a:spcAft>
        <a:defRPr sz="4400">
          <a:solidFill>
            <a:srgbClr val="00CC00"/>
          </a:solidFill>
          <a:latin typeface="Arial" charset="0"/>
        </a:defRPr>
      </a:lvl9pPr>
    </p:titleStyle>
    <p:bodyStyle>
      <a:lvl1pPr marL="342900" indent="-342900" algn="l" rtl="0" eaLnBrk="0" fontAlgn="base" hangingPunct="0">
        <a:spcBef>
          <a:spcPct val="20000"/>
        </a:spcBef>
        <a:spcAft>
          <a:spcPct val="0"/>
        </a:spcAft>
        <a:buClr>
          <a:srgbClr val="009900"/>
        </a:buClr>
        <a:buSzPct val="120000"/>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txBox="1">
            <a:spLocks noGrp="1" noChangeArrowheads="1"/>
          </p:cNvSpPr>
          <p:nvPr/>
        </p:nvSpPr>
        <p:spPr bwMode="auto">
          <a:xfrm>
            <a:off x="6553200" y="6245225"/>
            <a:ext cx="2133600" cy="476250"/>
          </a:xfrm>
          <a:prstGeom prst="rect">
            <a:avLst/>
          </a:prstGeom>
          <a:noFill/>
          <a:ln w="9525">
            <a:noFill/>
            <a:miter lim="800000"/>
            <a:headEnd/>
            <a:tailEnd/>
          </a:ln>
        </p:spPr>
        <p:txBody>
          <a:bodyPr/>
          <a:lstStyle/>
          <a:p>
            <a:pPr algn="r"/>
            <a:fld id="{D208B5CB-7A43-4D2F-98C9-0FAD0EA744B7}" type="slidenum">
              <a:rPr lang="en-US" sz="1400">
                <a:solidFill>
                  <a:schemeClr val="bg1"/>
                </a:solidFill>
              </a:rPr>
              <a:pPr algn="r"/>
              <a:t>1</a:t>
            </a:fld>
            <a:endParaRPr lang="en-US" sz="1400">
              <a:solidFill>
                <a:schemeClr val="bg1"/>
              </a:solidFill>
            </a:endParaRPr>
          </a:p>
        </p:txBody>
      </p:sp>
      <p:sp>
        <p:nvSpPr>
          <p:cNvPr id="4099" name="Rectangle 2"/>
          <p:cNvSpPr>
            <a:spLocks noGrp="1" noChangeArrowheads="1"/>
          </p:cNvSpPr>
          <p:nvPr>
            <p:ph type="ctrTitle" idx="4294967295"/>
          </p:nvPr>
        </p:nvSpPr>
        <p:spPr>
          <a:xfrm>
            <a:off x="685800" y="1117600"/>
            <a:ext cx="8001000" cy="1092200"/>
          </a:xfrm>
        </p:spPr>
        <p:txBody>
          <a:bodyPr/>
          <a:lstStyle/>
          <a:p>
            <a:pPr eaLnBrk="1" hangingPunct="1"/>
            <a:r>
              <a:rPr lang="en-US" sz="3600" b="1" smtClean="0">
                <a:latin typeface="Verdana" pitchFamily="34" charset="0"/>
              </a:rPr>
              <a:t>Causes of Non-natural deaths in Limpopo </a:t>
            </a:r>
            <a:endParaRPr lang="en-ZA" sz="3600" b="1" smtClean="0">
              <a:latin typeface="Verdana" pitchFamily="34" charset="0"/>
            </a:endParaRPr>
          </a:p>
        </p:txBody>
      </p:sp>
      <p:sp>
        <p:nvSpPr>
          <p:cNvPr id="4100" name="Rectangle 3"/>
          <p:cNvSpPr>
            <a:spLocks noGrp="1" noChangeArrowheads="1"/>
          </p:cNvSpPr>
          <p:nvPr>
            <p:ph type="subTitle" idx="4294967295"/>
          </p:nvPr>
        </p:nvSpPr>
        <p:spPr>
          <a:xfrm>
            <a:off x="838200" y="3733800"/>
            <a:ext cx="8077200" cy="1752600"/>
          </a:xfrm>
        </p:spPr>
        <p:txBody>
          <a:bodyPr/>
          <a:lstStyle/>
          <a:p>
            <a:r>
              <a:rPr lang="en-US" sz="2000" b="1" u="sng" smtClean="0"/>
              <a:t>Maimela E</a:t>
            </a:r>
            <a:r>
              <a:rPr lang="en-US" sz="2000" u="sng" baseline="30000" smtClean="0"/>
              <a:t>1</a:t>
            </a:r>
            <a:r>
              <a:rPr lang="en-US" sz="2000" b="1" smtClean="0"/>
              <a:t>, Thoka ME</a:t>
            </a:r>
            <a:r>
              <a:rPr lang="en-US" sz="2000" baseline="30000" smtClean="0"/>
              <a:t>1, </a:t>
            </a:r>
            <a:r>
              <a:rPr lang="en-US" sz="2000" b="1" smtClean="0"/>
              <a:t>Bhootra BL</a:t>
            </a:r>
            <a:r>
              <a:rPr lang="en-US" sz="2000" baseline="30000" smtClean="0"/>
              <a:t>2</a:t>
            </a:r>
            <a:r>
              <a:rPr lang="en-US" sz="2000" b="1" smtClean="0"/>
              <a:t>, Phooko J</a:t>
            </a:r>
            <a:r>
              <a:rPr lang="en-US" sz="2000" baseline="30000" smtClean="0"/>
              <a:t>2</a:t>
            </a:r>
            <a:r>
              <a:rPr lang="en-US" sz="2000" b="1" smtClean="0"/>
              <a:t>, Mochaki K</a:t>
            </a:r>
            <a:r>
              <a:rPr lang="en-US" sz="2000" baseline="30000" smtClean="0"/>
              <a:t>2</a:t>
            </a:r>
            <a:r>
              <a:rPr lang="en-US" sz="2000" b="1" smtClean="0"/>
              <a:t>. </a:t>
            </a:r>
          </a:p>
          <a:p>
            <a:endParaRPr lang="en-US" sz="2000" b="1" smtClean="0"/>
          </a:p>
          <a:p>
            <a:endParaRPr lang="en-US" sz="2000" b="1" smtClean="0"/>
          </a:p>
          <a:p>
            <a:endParaRPr lang="en-US" sz="2000" b="1" smtClean="0"/>
          </a:p>
          <a:p>
            <a:pPr algn="ctr">
              <a:buFontTx/>
              <a:buNone/>
            </a:pPr>
            <a:r>
              <a:rPr lang="en-US" sz="1200" baseline="30000" smtClean="0"/>
              <a:t>1 </a:t>
            </a:r>
            <a:r>
              <a:rPr lang="en-US" sz="1200" b="1" smtClean="0"/>
              <a:t>Public Health Programmes, Limpopo Department of Health and Social Development. </a:t>
            </a:r>
            <a:endParaRPr lang="en-US" sz="1200" smtClean="0"/>
          </a:p>
          <a:p>
            <a:pPr algn="ctr">
              <a:buFontTx/>
              <a:buNone/>
            </a:pPr>
            <a:r>
              <a:rPr lang="en-US" sz="1200" baseline="30000" smtClean="0"/>
              <a:t>2 </a:t>
            </a:r>
            <a:r>
              <a:rPr lang="en-US" sz="1200" b="1" smtClean="0"/>
              <a:t>Polokwane Forensic Pathology, Limpopo Department of Health and Social Development</a:t>
            </a:r>
            <a:endParaRPr lang="en-US" sz="1200" smtClean="0"/>
          </a:p>
        </p:txBody>
      </p:sp>
      <p:pic>
        <p:nvPicPr>
          <p:cNvPr id="4101" name="Picture 5" descr="lyn"/>
          <p:cNvPicPr>
            <a:picLocks noChangeAspect="1" noChangeArrowheads="1"/>
          </p:cNvPicPr>
          <p:nvPr/>
        </p:nvPicPr>
        <p:blipFill>
          <a:blip r:embed="rId3"/>
          <a:srcRect/>
          <a:stretch>
            <a:fillRect/>
          </a:stretch>
        </p:blipFill>
        <p:spPr bwMode="auto">
          <a:xfrm>
            <a:off x="685800" y="2327275"/>
            <a:ext cx="7924800" cy="187325"/>
          </a:xfrm>
          <a:prstGeom prst="rect">
            <a:avLst/>
          </a:prstGeom>
          <a:noFill/>
          <a:ln w="9525">
            <a:noFill/>
            <a:miter lim="800000"/>
            <a:headEnd/>
            <a:tailEnd/>
          </a:ln>
        </p:spPr>
      </p:pic>
      <p:sp>
        <p:nvSpPr>
          <p:cNvPr id="131078" name="Rectangle 6"/>
          <p:cNvSpPr>
            <a:spLocks noChangeArrowheads="1"/>
          </p:cNvSpPr>
          <p:nvPr/>
        </p:nvSpPr>
        <p:spPr bwMode="auto">
          <a:xfrm>
            <a:off x="609600" y="2971800"/>
            <a:ext cx="7999413" cy="396875"/>
          </a:xfrm>
          <a:prstGeom prst="rect">
            <a:avLst/>
          </a:prstGeom>
          <a:noFill/>
          <a:ln>
            <a:noFill/>
          </a:ln>
          <a:effectLst/>
          <a:extLst/>
        </p:spPr>
        <p:txBody>
          <a:bodyPr>
            <a:spAutoFit/>
          </a:bodyPr>
          <a:lstStyle/>
          <a:p>
            <a:pPr algn="ctr">
              <a:defRPr/>
            </a:pPr>
            <a:r>
              <a:rPr lang="en-US" sz="2000" b="1" dirty="0">
                <a:solidFill>
                  <a:schemeClr val="tx2"/>
                </a:solidFill>
                <a:effectLst>
                  <a:outerShdw blurRad="38100" dist="38100" dir="2700000" algn="tl">
                    <a:srgbClr val="C0C0C0"/>
                  </a:outerShdw>
                </a:effectLst>
              </a:rPr>
              <a:t>Limpopo Department of Health</a:t>
            </a:r>
            <a:endParaRPr lang="en-US" sz="2000" dirty="0">
              <a:solidFill>
                <a:schemeClr val="tx2"/>
              </a:solidFill>
              <a:effectLst>
                <a:outerShdw blurRad="38100" dist="38100" dir="2700000" algn="tl">
                  <a:srgbClr val="C0C0C0"/>
                </a:outerShdw>
              </a:effectLst>
            </a:endParaRPr>
          </a:p>
        </p:txBody>
      </p:sp>
      <p:pic>
        <p:nvPicPr>
          <p:cNvPr id="4103" name="Picture 8" descr="flag_southafrica"/>
          <p:cNvPicPr>
            <a:picLocks noChangeAspect="1" noChangeArrowheads="1" noCrop="1"/>
          </p:cNvPicPr>
          <p:nvPr/>
        </p:nvPicPr>
        <p:blipFill>
          <a:blip r:embed="rId4"/>
          <a:srcRect/>
          <a:stretch>
            <a:fillRect/>
          </a:stretch>
        </p:blipFill>
        <p:spPr bwMode="auto">
          <a:xfrm>
            <a:off x="7704138" y="0"/>
            <a:ext cx="1439862" cy="1152525"/>
          </a:xfrm>
          <a:prstGeom prst="rect">
            <a:avLst/>
          </a:prstGeom>
          <a:noFill/>
          <a:ln w="9525">
            <a:noFill/>
            <a:miter lim="800000"/>
            <a:headEnd/>
            <a:tailEnd/>
          </a:ln>
        </p:spPr>
      </p:pic>
      <p:pic>
        <p:nvPicPr>
          <p:cNvPr id="4104" name="Picture 4" descr="ribbon-transp"/>
          <p:cNvPicPr>
            <a:picLocks noChangeAspect="1" noChangeArrowheads="1"/>
          </p:cNvPicPr>
          <p:nvPr/>
        </p:nvPicPr>
        <p:blipFill>
          <a:blip r:embed="rId5"/>
          <a:srcRect/>
          <a:stretch>
            <a:fillRect/>
          </a:stretch>
        </p:blipFill>
        <p:spPr bwMode="auto">
          <a:xfrm>
            <a:off x="8229600" y="5562600"/>
            <a:ext cx="804863"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457200" y="76200"/>
            <a:ext cx="8229600" cy="762000"/>
          </a:xfrm>
        </p:spPr>
        <p:txBody>
          <a:bodyPr/>
          <a:lstStyle/>
          <a:p>
            <a:pPr>
              <a:defRPr sz="1800" b="1" i="0" u="none" strike="noStrike" kern="1200" baseline="0">
                <a:solidFill>
                  <a:srgbClr val="000000"/>
                </a:solidFill>
                <a:latin typeface="+mn-lt"/>
                <a:ea typeface="+mn-ea"/>
                <a:cs typeface="+mn-cs"/>
              </a:defRPr>
            </a:pPr>
            <a:r>
              <a:rPr lang="en-US" sz="3200" b="1" kern="1200" dirty="0">
                <a:solidFill>
                  <a:srgbClr val="000000"/>
                </a:solidFill>
                <a:latin typeface="+mn-lt"/>
                <a:ea typeface="+mn-ea"/>
                <a:cs typeface="+mn-cs"/>
              </a:rPr>
              <a:t>Manner of non-natural deaths</a:t>
            </a:r>
          </a:p>
        </p:txBody>
      </p:sp>
      <p:sp>
        <p:nvSpPr>
          <p:cNvPr id="13315" name="Rectangle 3"/>
          <p:cNvSpPr>
            <a:spLocks noGrp="1" noChangeArrowheads="1"/>
          </p:cNvSpPr>
          <p:nvPr>
            <p:ph type="body" idx="4294967295"/>
          </p:nvPr>
        </p:nvSpPr>
        <p:spPr>
          <a:xfrm>
            <a:off x="457200" y="1143000"/>
            <a:ext cx="8229600" cy="4525963"/>
          </a:xfrm>
        </p:spPr>
        <p:txBody>
          <a:bodyPr/>
          <a:lstStyle/>
          <a:p>
            <a:r>
              <a:rPr lang="en-US" sz="1800" dirty="0" smtClean="0"/>
              <a:t>The majority of non natural deaths were caused by road traffic injuries which constituted 25.7% </a:t>
            </a:r>
          </a:p>
          <a:p>
            <a:r>
              <a:rPr lang="en-US" sz="1800" dirty="0" smtClean="0"/>
              <a:t>Other important causes of deaths were </a:t>
            </a:r>
          </a:p>
          <a:p>
            <a:pPr lvl="1"/>
            <a:r>
              <a:rPr lang="en-US" sz="1600" dirty="0" smtClean="0"/>
              <a:t>blunt force (assault/abuse) 15.9%, </a:t>
            </a:r>
          </a:p>
          <a:p>
            <a:pPr lvl="1"/>
            <a:r>
              <a:rPr lang="en-US" sz="1600" dirty="0" smtClean="0"/>
              <a:t>hanging 8.9%, </a:t>
            </a:r>
          </a:p>
          <a:p>
            <a:pPr lvl="1"/>
            <a:r>
              <a:rPr lang="en-US" sz="1600" dirty="0" smtClean="0"/>
              <a:t>sharp trauma 6.2%, </a:t>
            </a:r>
          </a:p>
          <a:p>
            <a:pPr lvl="1"/>
            <a:r>
              <a:rPr lang="en-US" sz="1600" dirty="0" smtClean="0"/>
              <a:t>gunshot 5.2%, and </a:t>
            </a:r>
          </a:p>
          <a:p>
            <a:pPr lvl="1"/>
            <a:r>
              <a:rPr lang="en-US" sz="1600" dirty="0" smtClean="0"/>
              <a:t>physical agents including stab wound 4.5%. </a:t>
            </a:r>
          </a:p>
          <a:p>
            <a:endParaRPr lang="en-US" sz="1800" dirty="0" smtClean="0"/>
          </a:p>
          <a:p>
            <a:r>
              <a:rPr lang="en-US" sz="1800" dirty="0" err="1" smtClean="0"/>
              <a:t>Polokwane</a:t>
            </a:r>
            <a:r>
              <a:rPr lang="en-US" sz="1800" dirty="0" smtClean="0"/>
              <a:t>, St Rita’s and </a:t>
            </a:r>
            <a:r>
              <a:rPr lang="en-US" sz="1800" dirty="0" err="1" smtClean="0"/>
              <a:t>Tshilidzini</a:t>
            </a:r>
            <a:r>
              <a:rPr lang="en-US" sz="1800" dirty="0" smtClean="0"/>
              <a:t> hospitals had reported the highest number autopsies during 2008, 2009 and 2010 with a proportion of 21.8%, 14.1% and 12.4% respectively. </a:t>
            </a:r>
          </a:p>
          <a:p>
            <a:endParaRPr lang="en-US" sz="1800" dirty="0" smtClean="0"/>
          </a:p>
          <a:p>
            <a:r>
              <a:rPr lang="en-US" sz="1800" dirty="0" err="1" smtClean="0"/>
              <a:t>Kgapane</a:t>
            </a:r>
            <a:r>
              <a:rPr lang="en-US" sz="1800" dirty="0" smtClean="0"/>
              <a:t>, </a:t>
            </a:r>
            <a:r>
              <a:rPr lang="en-US" sz="1800" dirty="0" err="1" smtClean="0"/>
              <a:t>Nkhensani</a:t>
            </a:r>
            <a:r>
              <a:rPr lang="en-US" sz="1800" dirty="0" smtClean="0"/>
              <a:t> and </a:t>
            </a:r>
            <a:r>
              <a:rPr lang="en-US" sz="1800" dirty="0" err="1" smtClean="0"/>
              <a:t>Maphutha</a:t>
            </a:r>
            <a:r>
              <a:rPr lang="en-US" sz="1800" dirty="0" smtClean="0"/>
              <a:t> </a:t>
            </a:r>
            <a:r>
              <a:rPr lang="en-US" sz="1800" dirty="0" err="1" smtClean="0"/>
              <a:t>Malatjie</a:t>
            </a:r>
            <a:r>
              <a:rPr lang="en-US" sz="1800" dirty="0" smtClean="0"/>
              <a:t> hospitals had a lowest autopsies during 2008, 2009 and 2010 with proportion of 2.4%, 2.9% and 3.2% respectively. </a:t>
            </a:r>
            <a:endParaRPr lang="en-ZA" sz="1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nvGraphicFramePr>
        <p:xfrm>
          <a:off x="76200" y="25400"/>
          <a:ext cx="8915400" cy="4699000"/>
        </p:xfrm>
        <a:graphic>
          <a:graphicData uri="http://schemas.openxmlformats.org/drawingml/2006/chart">
            <c:chart xmlns:c="http://schemas.openxmlformats.org/drawingml/2006/chart" xmlns:r="http://schemas.openxmlformats.org/officeDocument/2006/relationships" r:id="rId2"/>
          </a:graphicData>
        </a:graphic>
      </p:graphicFrame>
      <p:sp>
        <p:nvSpPr>
          <p:cNvPr id="14339" name="Content Placeholder 2"/>
          <p:cNvSpPr>
            <a:spLocks noGrp="1"/>
          </p:cNvSpPr>
          <p:nvPr>
            <p:ph idx="1"/>
          </p:nvPr>
        </p:nvSpPr>
        <p:spPr>
          <a:xfrm>
            <a:off x="457200" y="4800600"/>
            <a:ext cx="8382000" cy="1706563"/>
          </a:xfrm>
        </p:spPr>
        <p:txBody>
          <a:bodyPr/>
          <a:lstStyle/>
          <a:p>
            <a:r>
              <a:rPr lang="en-ZA" sz="1800" smtClean="0"/>
              <a:t>There were significantly higher percentages of autopsies performed in males (75.7%).</a:t>
            </a:r>
          </a:p>
          <a:p>
            <a:endParaRPr lang="en-ZA" sz="1800" smtClean="0"/>
          </a:p>
          <a:p>
            <a:r>
              <a:rPr lang="en-ZA" sz="1800" smtClean="0"/>
              <a:t>Foetus contributed approximately 0.1% of the autopsies performed</a:t>
            </a:r>
          </a:p>
          <a:p>
            <a:endParaRPr lang="en-ZA" sz="1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nvGraphicFramePr>
        <p:xfrm>
          <a:off x="0" y="1"/>
          <a:ext cx="9144000" cy="685799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nvGraphicFramePr>
        <p:xfrm>
          <a:off x="152400" y="76200"/>
          <a:ext cx="8839200" cy="6629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152399" y="152400"/>
          <a:ext cx="8763001" cy="655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r>
              <a:rPr lang="en-US" smtClean="0"/>
              <a:t>Discussions </a:t>
            </a:r>
          </a:p>
        </p:txBody>
      </p:sp>
      <p:sp>
        <p:nvSpPr>
          <p:cNvPr id="18435" name="Rectangle 3"/>
          <p:cNvSpPr>
            <a:spLocks noGrp="1" noChangeArrowheads="1"/>
          </p:cNvSpPr>
          <p:nvPr>
            <p:ph type="body" idx="4294967295"/>
          </p:nvPr>
        </p:nvSpPr>
        <p:spPr>
          <a:xfrm>
            <a:off x="457200" y="1219200"/>
            <a:ext cx="8534400" cy="4953000"/>
          </a:xfrm>
        </p:spPr>
        <p:txBody>
          <a:bodyPr/>
          <a:lstStyle/>
          <a:p>
            <a:r>
              <a:rPr lang="en-ZA" sz="2000" smtClean="0"/>
              <a:t>There were significantly higher percentages of autopsies performed in males (75.5%).</a:t>
            </a:r>
          </a:p>
          <a:p>
            <a:endParaRPr lang="en-ZA" sz="2000" smtClean="0"/>
          </a:p>
          <a:p>
            <a:r>
              <a:rPr lang="en-ZA" sz="2000" smtClean="0"/>
              <a:t>Foetus contributed approximately 0.1% of the autopsies performed</a:t>
            </a:r>
          </a:p>
          <a:p>
            <a:endParaRPr lang="en-ZA" sz="2000" smtClean="0"/>
          </a:p>
          <a:p>
            <a:r>
              <a:rPr lang="en-US" sz="2000" smtClean="0"/>
              <a:t>A system has to be developed to monitor the medico-legal autopsies performed in the province in order to guide decision making. </a:t>
            </a:r>
          </a:p>
          <a:p>
            <a:endParaRPr lang="en-US" sz="2000" smtClean="0"/>
          </a:p>
          <a:p>
            <a:r>
              <a:rPr lang="en-US" sz="2000" smtClean="0"/>
              <a:t>There are no epidemiological linkages with the overall manner of deaths </a:t>
            </a:r>
          </a:p>
          <a:p>
            <a:pPr lvl="1"/>
            <a:r>
              <a:rPr lang="en-US" sz="1600" smtClean="0"/>
              <a:t>as the available data could not provide us with an opportunity to analyze the overall manner of death per local areas. </a:t>
            </a:r>
          </a:p>
          <a:p>
            <a:endParaRPr lang="en-US" sz="20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r>
              <a:rPr lang="en-US" smtClean="0"/>
              <a:t>Discussions… </a:t>
            </a:r>
          </a:p>
        </p:txBody>
      </p:sp>
      <p:sp>
        <p:nvSpPr>
          <p:cNvPr id="19459" name="Rectangle 3"/>
          <p:cNvSpPr>
            <a:spLocks noGrp="1" noChangeArrowheads="1"/>
          </p:cNvSpPr>
          <p:nvPr>
            <p:ph type="body" idx="4294967295"/>
          </p:nvPr>
        </p:nvSpPr>
        <p:spPr>
          <a:xfrm>
            <a:off x="457200" y="1219200"/>
            <a:ext cx="8534400" cy="4953000"/>
          </a:xfrm>
        </p:spPr>
        <p:txBody>
          <a:bodyPr/>
          <a:lstStyle/>
          <a:p>
            <a:r>
              <a:rPr lang="en-ZA" sz="2000" dirty="0" smtClean="0"/>
              <a:t>According to the South African Mortality report for 2011,</a:t>
            </a:r>
          </a:p>
          <a:p>
            <a:pPr lvl="1"/>
            <a:r>
              <a:rPr lang="en-ZA" sz="1600" dirty="0" smtClean="0"/>
              <a:t>A proportion of 8.6% of all deaths were due to non-natural causes of death, with the majority of these due to other external causes of accidental injury. </a:t>
            </a:r>
          </a:p>
          <a:p>
            <a:endParaRPr lang="en-ZA" sz="2000" dirty="0" smtClean="0"/>
          </a:p>
          <a:p>
            <a:pPr lvl="1"/>
            <a:r>
              <a:rPr lang="en-ZA" sz="1600" dirty="0" smtClean="0"/>
              <a:t>The highest percentage of deaths due to non-natural causes was observed for those aged 15 – 19 years when compared to other age groups</a:t>
            </a:r>
          </a:p>
          <a:p>
            <a:endParaRPr lang="en-ZA" sz="2000" dirty="0" smtClean="0"/>
          </a:p>
          <a:p>
            <a:r>
              <a:rPr lang="en-ZA" sz="2000" dirty="0" smtClean="0"/>
              <a:t>This in contrast to our review</a:t>
            </a:r>
          </a:p>
          <a:p>
            <a:pPr lvl="1"/>
            <a:r>
              <a:rPr lang="en-ZA" sz="1600" dirty="0" smtClean="0"/>
              <a:t>Because the highest percentage is observed in those aged 20 – 39 years; </a:t>
            </a:r>
          </a:p>
          <a:p>
            <a:endParaRPr lang="en-ZA" sz="2000" dirty="0" smtClean="0"/>
          </a:p>
          <a:p>
            <a:pPr lvl="1"/>
            <a:r>
              <a:rPr lang="en-ZA" sz="1600" dirty="0" smtClean="0"/>
              <a:t>Our review concurs this study by showing that the number of deaths were generally higher for males compared to females.</a:t>
            </a:r>
          </a:p>
          <a:p>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838200" y="274638"/>
            <a:ext cx="7620000" cy="1143000"/>
          </a:xfrm>
        </p:spPr>
        <p:txBody>
          <a:bodyPr/>
          <a:lstStyle/>
          <a:p>
            <a:r>
              <a:rPr lang="en-US" sz="4000" dirty="0" smtClean="0"/>
              <a:t>Deaths due to accidents</a:t>
            </a:r>
          </a:p>
        </p:txBody>
      </p:sp>
      <p:sp>
        <p:nvSpPr>
          <p:cNvPr id="13315" name="Rectangle 3"/>
          <p:cNvSpPr>
            <a:spLocks noGrp="1" noChangeArrowheads="1"/>
          </p:cNvSpPr>
          <p:nvPr>
            <p:ph type="body" idx="4294967295"/>
          </p:nvPr>
        </p:nvSpPr>
        <p:spPr>
          <a:xfrm>
            <a:off x="533400" y="1447800"/>
            <a:ext cx="8382000" cy="4525963"/>
          </a:xfrm>
        </p:spPr>
        <p:txBody>
          <a:bodyPr/>
          <a:lstStyle/>
          <a:p>
            <a:pPr>
              <a:defRPr/>
            </a:pPr>
            <a:r>
              <a:rPr lang="en-ZA" sz="2400" dirty="0"/>
              <a:t>There was </a:t>
            </a:r>
            <a:r>
              <a:rPr lang="en-ZA" sz="2400" dirty="0" smtClean="0"/>
              <a:t>significant variation in </a:t>
            </a:r>
            <a:r>
              <a:rPr lang="en-ZA" sz="2400" dirty="0"/>
              <a:t>the occurrence of deaths due to </a:t>
            </a:r>
            <a:r>
              <a:rPr lang="en-ZA" sz="2400" dirty="0" smtClean="0"/>
              <a:t>transport-related accidents</a:t>
            </a:r>
          </a:p>
          <a:p>
            <a:pPr lvl="1">
              <a:defRPr/>
            </a:pPr>
            <a:endParaRPr lang="en-ZA" sz="1800" dirty="0" smtClean="0"/>
          </a:p>
          <a:p>
            <a:pPr lvl="1">
              <a:defRPr/>
            </a:pPr>
            <a:r>
              <a:rPr lang="en-ZA" sz="1800" dirty="0" smtClean="0"/>
              <a:t>MVA in general accounted for  20.1% followed by MVA pedestrian (3.4%), MVA passenger (3.2%), MVA driver (2.1%), Motor bike accident (0.2%) and lastly train accident which accounted for (0.1%)</a:t>
            </a:r>
          </a:p>
          <a:p>
            <a:pPr marL="457200" lvl="1" indent="0">
              <a:buFontTx/>
              <a:buNone/>
              <a:defRPr/>
            </a:pPr>
            <a:endParaRPr lang="en-ZA" sz="1800" dirty="0" smtClean="0"/>
          </a:p>
          <a:p>
            <a:pPr lvl="1">
              <a:defRPr/>
            </a:pPr>
            <a:r>
              <a:rPr lang="en-ZA" sz="1800" dirty="0" smtClean="0"/>
              <a:t>In United Sates during 2009, four </a:t>
            </a:r>
            <a:r>
              <a:rPr lang="en-ZA" sz="1800" dirty="0"/>
              <a:t>major mechanisms of injury </a:t>
            </a:r>
            <a:r>
              <a:rPr lang="en-ZA" sz="1800" dirty="0" smtClean="0"/>
              <a:t>were poisoning</a:t>
            </a:r>
            <a:r>
              <a:rPr lang="en-ZA" sz="1800" dirty="0"/>
              <a:t>, motor-vehicle traffic, firearm, and </a:t>
            </a:r>
            <a:r>
              <a:rPr lang="en-ZA" sz="1800" dirty="0" smtClean="0"/>
              <a:t>fall. All these accounted </a:t>
            </a:r>
            <a:r>
              <a:rPr lang="en-ZA" sz="1800" dirty="0"/>
              <a:t>for 75.1% of all injury deaths. </a:t>
            </a:r>
            <a:endParaRPr lang="en-ZA" sz="1800" dirty="0" smtClean="0"/>
          </a:p>
          <a:p>
            <a:pPr lvl="1">
              <a:defRPr/>
            </a:pPr>
            <a:endParaRPr lang="en-ZA" sz="18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838200" y="274638"/>
            <a:ext cx="7620000" cy="1143000"/>
          </a:xfrm>
        </p:spPr>
        <p:txBody>
          <a:bodyPr/>
          <a:lstStyle/>
          <a:p>
            <a:r>
              <a:rPr lang="en-US" dirty="0" smtClean="0"/>
              <a:t>Deaths due to </a:t>
            </a:r>
            <a:r>
              <a:rPr lang="en-US" dirty="0" smtClean="0"/>
              <a:t>Injuries…</a:t>
            </a:r>
            <a:endParaRPr lang="en-US" dirty="0" smtClean="0"/>
          </a:p>
        </p:txBody>
      </p:sp>
      <p:sp>
        <p:nvSpPr>
          <p:cNvPr id="13315" name="Rectangle 3"/>
          <p:cNvSpPr>
            <a:spLocks noGrp="1" noChangeArrowheads="1"/>
          </p:cNvSpPr>
          <p:nvPr>
            <p:ph type="body" idx="4294967295"/>
          </p:nvPr>
        </p:nvSpPr>
        <p:spPr>
          <a:xfrm>
            <a:off x="609600" y="1447800"/>
            <a:ext cx="8305800" cy="4525963"/>
          </a:xfrm>
        </p:spPr>
        <p:txBody>
          <a:bodyPr/>
          <a:lstStyle/>
          <a:p>
            <a:pPr>
              <a:defRPr/>
            </a:pPr>
            <a:r>
              <a:rPr lang="en-ZA" sz="1800" dirty="0" smtClean="0"/>
              <a:t>Our review was consistent with other studies were in there </a:t>
            </a:r>
            <a:r>
              <a:rPr lang="en-ZA" sz="1800" dirty="0"/>
              <a:t>was </a:t>
            </a:r>
            <a:r>
              <a:rPr lang="en-ZA" sz="1800" dirty="0" smtClean="0"/>
              <a:t>significant variation in </a:t>
            </a:r>
            <a:r>
              <a:rPr lang="en-ZA" sz="1800" dirty="0"/>
              <a:t>the occurrence of deaths due to </a:t>
            </a:r>
            <a:r>
              <a:rPr lang="en-ZA" sz="1800" dirty="0" smtClean="0"/>
              <a:t>injuries</a:t>
            </a:r>
          </a:p>
          <a:p>
            <a:pPr lvl="1">
              <a:defRPr/>
            </a:pPr>
            <a:endParaRPr lang="en-ZA" sz="1400" dirty="0" smtClean="0"/>
          </a:p>
          <a:p>
            <a:pPr lvl="1">
              <a:defRPr/>
            </a:pPr>
            <a:r>
              <a:rPr lang="en-ZA" sz="1400" dirty="0" smtClean="0"/>
              <a:t>Blunt force injuries accounted for  15.9% which was the highest followed by gun shots (5.2%), stab wounds (4.9%), multiple injuries (3.2%), and lastly head, chest and neck injuries which accounted for 1.7%</a:t>
            </a:r>
          </a:p>
          <a:p>
            <a:pPr>
              <a:defRPr/>
            </a:pPr>
            <a:endParaRPr lang="en-ZA" sz="1800" dirty="0" smtClean="0"/>
          </a:p>
          <a:p>
            <a:pPr>
              <a:defRPr/>
            </a:pPr>
            <a:r>
              <a:rPr lang="en-ZA" sz="1800" dirty="0" smtClean="0"/>
              <a:t>This </a:t>
            </a:r>
            <a:r>
              <a:rPr lang="en-ZA" sz="1800" dirty="0"/>
              <a:t>coincide with the findings of </a:t>
            </a:r>
            <a:r>
              <a:rPr lang="en-ZA" sz="1800" dirty="0" smtClean="0"/>
              <a:t>studies of </a:t>
            </a:r>
            <a:r>
              <a:rPr lang="en-ZA" sz="1800" dirty="0"/>
              <a:t>Fisher et al. (1994) and Perry and </a:t>
            </a:r>
            <a:r>
              <a:rPr lang="en-ZA" sz="1800" dirty="0" smtClean="0"/>
              <a:t>France (</a:t>
            </a:r>
            <a:r>
              <a:rPr lang="en-ZA" sz="1800" dirty="0"/>
              <a:t>1998) in other countries</a:t>
            </a:r>
            <a:r>
              <a:rPr lang="en-ZA" sz="1800" dirty="0" smtClean="0"/>
              <a:t>.</a:t>
            </a:r>
          </a:p>
          <a:p>
            <a:pPr>
              <a:defRPr/>
            </a:pPr>
            <a:endParaRPr lang="en-ZA" sz="1800" dirty="0" smtClean="0"/>
          </a:p>
          <a:p>
            <a:pPr>
              <a:defRPr/>
            </a:pPr>
            <a:r>
              <a:rPr lang="en-ZA" sz="1800" dirty="0" smtClean="0"/>
              <a:t>Other studies also revealed that deaths resulting from blunt force trauma are some of the most common cases encountered by the practicing forensic pathologist. </a:t>
            </a:r>
          </a:p>
          <a:p>
            <a:pPr>
              <a:defRPr/>
            </a:pPr>
            <a:endParaRPr lang="en-ZA" sz="1800" dirty="0"/>
          </a:p>
          <a:p>
            <a:pPr>
              <a:defRPr/>
            </a:pPr>
            <a:r>
              <a:rPr lang="en-ZA" sz="1800" dirty="0" smtClean="0"/>
              <a:t>Whereas other forms of traumatic death (</a:t>
            </a:r>
            <a:r>
              <a:rPr lang="en-ZA" sz="1800" dirty="0" err="1" smtClean="0"/>
              <a:t>eg</a:t>
            </a:r>
            <a:r>
              <a:rPr lang="en-ZA" sz="1800" dirty="0" smtClean="0"/>
              <a:t>, gunshot wounds, sharp force injuries) occur under a relatively limited number of circumstances. </a:t>
            </a:r>
          </a:p>
          <a:p>
            <a:pPr marL="457200" lvl="1" indent="0">
              <a:buFontTx/>
              <a:buNone/>
              <a:defRPr/>
            </a:pPr>
            <a:endParaRPr lang="en-ZA" sz="1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838200" y="274638"/>
            <a:ext cx="7620000" cy="1143000"/>
          </a:xfrm>
        </p:spPr>
        <p:txBody>
          <a:bodyPr/>
          <a:lstStyle/>
          <a:p>
            <a:r>
              <a:rPr lang="en-US" sz="4000" dirty="0" smtClean="0"/>
              <a:t>Deaths due to Injuries….</a:t>
            </a:r>
          </a:p>
        </p:txBody>
      </p:sp>
      <p:sp>
        <p:nvSpPr>
          <p:cNvPr id="13315" name="Rectangle 3"/>
          <p:cNvSpPr>
            <a:spLocks noGrp="1" noChangeArrowheads="1"/>
          </p:cNvSpPr>
          <p:nvPr>
            <p:ph type="body" idx="4294967295"/>
          </p:nvPr>
        </p:nvSpPr>
        <p:spPr>
          <a:xfrm>
            <a:off x="533400" y="1447800"/>
            <a:ext cx="8382000" cy="4525963"/>
          </a:xfrm>
        </p:spPr>
        <p:txBody>
          <a:bodyPr/>
          <a:lstStyle/>
          <a:p>
            <a:pPr>
              <a:defRPr/>
            </a:pPr>
            <a:r>
              <a:rPr lang="en-ZA" sz="2000" dirty="0" smtClean="0"/>
              <a:t>For instance, almost all transportation fatalities result from blunt force trauma</a:t>
            </a:r>
          </a:p>
          <a:p>
            <a:pPr lvl="1">
              <a:defRPr/>
            </a:pPr>
            <a:r>
              <a:rPr lang="en-ZA" sz="1600" dirty="0" smtClean="0"/>
              <a:t>including those involving motor vehicle collisions, pedestrians being struck by vehicles, airplane crashes, and boating incidents. </a:t>
            </a:r>
          </a:p>
          <a:p>
            <a:pPr>
              <a:defRPr/>
            </a:pPr>
            <a:endParaRPr lang="en-ZA" sz="2000" dirty="0"/>
          </a:p>
          <a:p>
            <a:pPr>
              <a:defRPr/>
            </a:pPr>
            <a:r>
              <a:rPr lang="en-ZA" sz="2000" dirty="0" smtClean="0"/>
              <a:t>Other deaths resulting from blunt force trauma involve</a:t>
            </a:r>
          </a:p>
          <a:p>
            <a:pPr lvl="1">
              <a:defRPr/>
            </a:pPr>
            <a:r>
              <a:rPr lang="en-ZA" sz="1600" dirty="0" smtClean="0"/>
              <a:t>jumping or falling from heights, blast injuries, and being struck by a firm object, such as a fist, crowbar, bat, or ball.</a:t>
            </a:r>
          </a:p>
          <a:p>
            <a:pPr>
              <a:defRPr/>
            </a:pPr>
            <a:endParaRPr lang="en-ZA" sz="2000" dirty="0"/>
          </a:p>
          <a:p>
            <a:pPr>
              <a:defRPr/>
            </a:pPr>
            <a:r>
              <a:rPr lang="en-ZA" sz="2000" dirty="0" smtClean="0"/>
              <a:t>In the current review there were approximately 0.3% of deaths due to falling</a:t>
            </a:r>
          </a:p>
          <a:p>
            <a:pPr lvl="1">
              <a:defRPr/>
            </a:pPr>
            <a:r>
              <a:rPr lang="en-ZA" sz="1600" dirty="0" smtClean="0"/>
              <a:t>Included falling from house roof, wall, gate, ladder and in the toilet</a:t>
            </a:r>
          </a:p>
          <a:p>
            <a:pPr marL="457200" lvl="1" indent="0">
              <a:buFontTx/>
              <a:buNone/>
              <a:defRPr/>
            </a:pPr>
            <a:endParaRPr lang="en-ZA" sz="1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lstStyle/>
          <a:p>
            <a:r>
              <a:rPr lang="en-US" smtClean="0"/>
              <a:t>Introduction</a:t>
            </a:r>
          </a:p>
        </p:txBody>
      </p:sp>
      <p:sp>
        <p:nvSpPr>
          <p:cNvPr id="5123" name="Rectangle 3"/>
          <p:cNvSpPr>
            <a:spLocks noGrp="1" noChangeArrowheads="1"/>
          </p:cNvSpPr>
          <p:nvPr>
            <p:ph type="body" idx="4294967295"/>
          </p:nvPr>
        </p:nvSpPr>
        <p:spPr>
          <a:xfrm>
            <a:off x="685800" y="1219200"/>
            <a:ext cx="8305800" cy="4525963"/>
          </a:xfrm>
        </p:spPr>
        <p:txBody>
          <a:bodyPr/>
          <a:lstStyle/>
          <a:p>
            <a:r>
              <a:rPr lang="en-US" sz="2000" b="1" smtClean="0"/>
              <a:t>Unnatural death</a:t>
            </a:r>
          </a:p>
          <a:p>
            <a:pPr lvl="1"/>
            <a:r>
              <a:rPr lang="en-US" sz="1600" b="1" smtClean="0"/>
              <a:t>I</a:t>
            </a:r>
            <a:r>
              <a:rPr lang="en-US" sz="1600" smtClean="0"/>
              <a:t>s a category used by </a:t>
            </a:r>
            <a:r>
              <a:rPr lang="en-US" sz="1600" b="1" u="sng" smtClean="0"/>
              <a:t>coroners</a:t>
            </a:r>
            <a:r>
              <a:rPr lang="en-US" sz="1600" smtClean="0"/>
              <a:t> and </a:t>
            </a:r>
            <a:r>
              <a:rPr lang="en-US" sz="1600" b="1" u="sng" smtClean="0"/>
              <a:t>vital statistics</a:t>
            </a:r>
            <a:r>
              <a:rPr lang="en-US" sz="1600" smtClean="0"/>
              <a:t> specialists for classifying all human deaths not properly describable as </a:t>
            </a:r>
            <a:r>
              <a:rPr lang="en-US" sz="1600" b="1" u="sng" smtClean="0"/>
              <a:t>death by natural causes</a:t>
            </a:r>
            <a:r>
              <a:rPr lang="en-US" sz="1600" smtClean="0"/>
              <a:t>. </a:t>
            </a:r>
          </a:p>
          <a:p>
            <a:endParaRPr lang="en-US" sz="2000" smtClean="0"/>
          </a:p>
          <a:p>
            <a:r>
              <a:rPr lang="en-US" sz="2000" smtClean="0"/>
              <a:t>Hence it would include events such as:</a:t>
            </a:r>
          </a:p>
          <a:p>
            <a:pPr lvl="1"/>
            <a:r>
              <a:rPr lang="en-US" sz="1400" smtClean="0"/>
              <a:t>Accident</a:t>
            </a:r>
          </a:p>
          <a:p>
            <a:pPr lvl="1"/>
            <a:r>
              <a:rPr lang="en-US" sz="1400" smtClean="0"/>
              <a:t>Execution</a:t>
            </a:r>
          </a:p>
          <a:p>
            <a:pPr lvl="1"/>
            <a:r>
              <a:rPr lang="en-US" sz="1400" smtClean="0"/>
              <a:t>Homicide</a:t>
            </a:r>
          </a:p>
          <a:p>
            <a:pPr lvl="1"/>
            <a:r>
              <a:rPr lang="en-US" sz="1400" smtClean="0"/>
              <a:t>Misadventure</a:t>
            </a:r>
          </a:p>
          <a:p>
            <a:pPr lvl="2"/>
            <a:r>
              <a:rPr lang="en-US" sz="1400" smtClean="0"/>
              <a:t>being attacked by </a:t>
            </a:r>
            <a:r>
              <a:rPr lang="en-US" sz="1400" b="1" u="sng" smtClean="0"/>
              <a:t>insects</a:t>
            </a:r>
            <a:r>
              <a:rPr lang="en-US" sz="1400" b="1" smtClean="0"/>
              <a:t>, </a:t>
            </a:r>
            <a:r>
              <a:rPr lang="en-US" sz="1400" b="1" u="sng" smtClean="0"/>
              <a:t>reptiles</a:t>
            </a:r>
            <a:r>
              <a:rPr lang="en-US" sz="1400" b="1" smtClean="0"/>
              <a:t>, </a:t>
            </a:r>
            <a:r>
              <a:rPr lang="en-US" sz="1400" b="1" u="sng" smtClean="0"/>
              <a:t>fish</a:t>
            </a:r>
            <a:r>
              <a:rPr lang="en-US" sz="1400" b="1" smtClean="0"/>
              <a:t>, </a:t>
            </a:r>
            <a:r>
              <a:rPr lang="en-US" sz="1400" b="1" u="sng" smtClean="0"/>
              <a:t>carnivorans</a:t>
            </a:r>
            <a:r>
              <a:rPr lang="en-US" sz="1400" b="1" smtClean="0"/>
              <a:t>, </a:t>
            </a:r>
            <a:r>
              <a:rPr lang="en-US" sz="1400" smtClean="0"/>
              <a:t>or other </a:t>
            </a:r>
            <a:r>
              <a:rPr lang="en-US" sz="1400" b="1" u="sng" smtClean="0"/>
              <a:t>wildlife</a:t>
            </a:r>
            <a:endParaRPr lang="en-US" sz="1200" u="sng" smtClean="0"/>
          </a:p>
          <a:p>
            <a:pPr lvl="2"/>
            <a:r>
              <a:rPr lang="en-US" sz="1400" smtClean="0"/>
              <a:t>adverse outcome of </a:t>
            </a:r>
            <a:r>
              <a:rPr lang="en-US" sz="1400" b="1" smtClean="0"/>
              <a:t>surgery</a:t>
            </a:r>
            <a:r>
              <a:rPr lang="en-US" sz="1400" smtClean="0"/>
              <a:t> </a:t>
            </a:r>
          </a:p>
          <a:p>
            <a:pPr lvl="3"/>
            <a:r>
              <a:rPr lang="en-US" sz="1100" b="1" smtClean="0">
                <a:solidFill>
                  <a:srgbClr val="FF0000"/>
                </a:solidFill>
              </a:rPr>
              <a:t>NOTE: This is not failure of surgery</a:t>
            </a:r>
            <a:endParaRPr lang="en-US" sz="1000" b="1" smtClean="0">
              <a:solidFill>
                <a:srgbClr val="FF0000"/>
              </a:solidFill>
            </a:endParaRPr>
          </a:p>
          <a:p>
            <a:pPr lvl="1"/>
            <a:r>
              <a:rPr lang="en-US" sz="1600" smtClean="0"/>
              <a:t>Suicide</a:t>
            </a:r>
          </a:p>
          <a:p>
            <a:pPr lvl="1"/>
            <a:r>
              <a:rPr lang="en-US" sz="1600" smtClean="0"/>
              <a:t>Terrorism</a:t>
            </a:r>
          </a:p>
          <a:p>
            <a:pPr lvl="1"/>
            <a:r>
              <a:rPr lang="en-US" sz="1600" smtClean="0"/>
              <a:t>War</a:t>
            </a:r>
          </a:p>
          <a:p>
            <a:pPr>
              <a:lnSpc>
                <a:spcPct val="80000"/>
              </a:lnSpc>
            </a:pPr>
            <a:endParaRPr lang="en-US" sz="1200" smtClean="0"/>
          </a:p>
          <a:p>
            <a:pPr>
              <a:lnSpc>
                <a:spcPct val="80000"/>
              </a:lnSpc>
            </a:pPr>
            <a:endParaRPr lang="en-US" sz="1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838200" y="274638"/>
            <a:ext cx="7620000" cy="1143000"/>
          </a:xfrm>
        </p:spPr>
        <p:txBody>
          <a:bodyPr/>
          <a:lstStyle/>
          <a:p>
            <a:r>
              <a:rPr lang="en-US" sz="4000" dirty="0" smtClean="0"/>
              <a:t>Deaths due to Injuries….</a:t>
            </a:r>
          </a:p>
        </p:txBody>
      </p:sp>
      <p:sp>
        <p:nvSpPr>
          <p:cNvPr id="13315" name="Rectangle 3"/>
          <p:cNvSpPr>
            <a:spLocks noGrp="1" noChangeArrowheads="1"/>
          </p:cNvSpPr>
          <p:nvPr>
            <p:ph type="body" idx="4294967295"/>
          </p:nvPr>
        </p:nvSpPr>
        <p:spPr>
          <a:xfrm>
            <a:off x="533400" y="1447800"/>
            <a:ext cx="8382000" cy="4525963"/>
          </a:xfrm>
        </p:spPr>
        <p:txBody>
          <a:bodyPr/>
          <a:lstStyle/>
          <a:p>
            <a:pPr>
              <a:defRPr/>
            </a:pPr>
            <a:r>
              <a:rPr lang="en-ZA" sz="2000" dirty="0" smtClean="0"/>
              <a:t>Blunt force trauma is routinely involved in cases classified as accidents, as well as in cases of suicide and homicide. </a:t>
            </a:r>
          </a:p>
          <a:p>
            <a:pPr>
              <a:defRPr/>
            </a:pPr>
            <a:endParaRPr lang="en-ZA" sz="2000" dirty="0"/>
          </a:p>
          <a:p>
            <a:pPr>
              <a:defRPr/>
            </a:pPr>
            <a:r>
              <a:rPr lang="en-ZA" sz="2000" dirty="0" smtClean="0"/>
              <a:t>People dying natural deaths often have minor blunt force injuries that do not contribute to death </a:t>
            </a:r>
          </a:p>
          <a:p>
            <a:pPr lvl="1">
              <a:defRPr/>
            </a:pPr>
            <a:endParaRPr lang="en-ZA" sz="1600" dirty="0" smtClean="0"/>
          </a:p>
          <a:p>
            <a:pPr lvl="1">
              <a:defRPr/>
            </a:pPr>
            <a:r>
              <a:rPr lang="en-ZA" sz="1600" dirty="0" smtClean="0"/>
              <a:t>small abrasions or contusions on the skin are common place at autopsy. </a:t>
            </a:r>
          </a:p>
          <a:p>
            <a:pPr lvl="1">
              <a:defRPr/>
            </a:pPr>
            <a:endParaRPr lang="en-ZA" sz="1600" dirty="0" smtClean="0"/>
          </a:p>
          <a:p>
            <a:pPr lvl="1">
              <a:defRPr/>
            </a:pPr>
            <a:r>
              <a:rPr lang="en-ZA" sz="1600" dirty="0" smtClean="0"/>
              <a:t>Although it is important to document evidence of blunt force trauma in all autopsies, one should not immediately assume that blunt force trauma is the cause of death.</a:t>
            </a:r>
          </a:p>
          <a:p>
            <a:pPr marL="457200" lvl="1" indent="0">
              <a:buFontTx/>
              <a:buNone/>
              <a:defRPr/>
            </a:pPr>
            <a:endParaRPr lang="en-ZA" sz="16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smtClean="0"/>
              <a:t>Challenges </a:t>
            </a:r>
          </a:p>
        </p:txBody>
      </p:sp>
      <p:sp>
        <p:nvSpPr>
          <p:cNvPr id="25603" name="Rectangle 3"/>
          <p:cNvSpPr>
            <a:spLocks noGrp="1" noChangeArrowheads="1"/>
          </p:cNvSpPr>
          <p:nvPr>
            <p:ph type="body" idx="4294967295"/>
          </p:nvPr>
        </p:nvSpPr>
        <p:spPr>
          <a:xfrm>
            <a:off x="609600" y="1600200"/>
            <a:ext cx="8382000" cy="4724400"/>
          </a:xfrm>
        </p:spPr>
        <p:txBody>
          <a:bodyPr/>
          <a:lstStyle/>
          <a:p>
            <a:pPr>
              <a:lnSpc>
                <a:spcPct val="90000"/>
              </a:lnSpc>
            </a:pPr>
            <a:r>
              <a:rPr lang="en-US" sz="2400" smtClean="0"/>
              <a:t>Data had lots of missing variables</a:t>
            </a:r>
          </a:p>
          <a:p>
            <a:pPr>
              <a:lnSpc>
                <a:spcPct val="90000"/>
              </a:lnSpc>
            </a:pPr>
            <a:endParaRPr lang="en-US" sz="2400" smtClean="0"/>
          </a:p>
          <a:p>
            <a:pPr>
              <a:lnSpc>
                <a:spcPct val="90000"/>
              </a:lnSpc>
            </a:pPr>
            <a:r>
              <a:rPr lang="en-US" sz="2400" smtClean="0"/>
              <a:t>Inconsistency in data capturing</a:t>
            </a:r>
          </a:p>
          <a:p>
            <a:pPr>
              <a:lnSpc>
                <a:spcPct val="90000"/>
              </a:lnSpc>
            </a:pPr>
            <a:endParaRPr lang="en-US" sz="2400" smtClean="0"/>
          </a:p>
          <a:p>
            <a:pPr>
              <a:lnSpc>
                <a:spcPct val="90000"/>
              </a:lnSpc>
            </a:pPr>
            <a:r>
              <a:rPr lang="en-US" sz="2400" smtClean="0"/>
              <a:t>Non specified natural deaths</a:t>
            </a:r>
          </a:p>
          <a:p>
            <a:pPr>
              <a:lnSpc>
                <a:spcPct val="90000"/>
              </a:lnSpc>
            </a:pPr>
            <a:endParaRPr lang="en-US" sz="2400" smtClean="0"/>
          </a:p>
          <a:p>
            <a:pPr>
              <a:lnSpc>
                <a:spcPct val="90000"/>
              </a:lnSpc>
            </a:pPr>
            <a:r>
              <a:rPr lang="en-US" sz="2400" smtClean="0"/>
              <a:t>Unspecified causes of deaths</a:t>
            </a:r>
          </a:p>
          <a:p>
            <a:pPr>
              <a:lnSpc>
                <a:spcPct val="90000"/>
              </a:lnSpc>
            </a:pPr>
            <a:endParaRPr lang="en-US" sz="2400" smtClean="0"/>
          </a:p>
          <a:p>
            <a:pPr>
              <a:lnSpc>
                <a:spcPct val="90000"/>
              </a:lnSpc>
            </a:pPr>
            <a:r>
              <a:rPr lang="en-US" sz="2400" smtClean="0"/>
              <a:t>Undetermined due to pending investigations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en-US" smtClean="0"/>
              <a:t>Conclusion </a:t>
            </a:r>
          </a:p>
        </p:txBody>
      </p:sp>
      <p:sp>
        <p:nvSpPr>
          <p:cNvPr id="24579" name="Rectangle 3"/>
          <p:cNvSpPr>
            <a:spLocks noGrp="1" noChangeArrowheads="1"/>
          </p:cNvSpPr>
          <p:nvPr>
            <p:ph type="body" idx="4294967295"/>
          </p:nvPr>
        </p:nvSpPr>
        <p:spPr>
          <a:xfrm>
            <a:off x="457200" y="1189038"/>
            <a:ext cx="8229600" cy="4525962"/>
          </a:xfrm>
        </p:spPr>
        <p:txBody>
          <a:bodyPr/>
          <a:lstStyle/>
          <a:p>
            <a:r>
              <a:rPr lang="en-ZA" sz="1800" dirty="0" smtClean="0"/>
              <a:t>In the present review, blunt head injuries especially homicidal were the second leading cause of unnatural death, followed by stab in the chest whereas asphyxias especially smothering and hanging represented the minimal causes.</a:t>
            </a:r>
          </a:p>
          <a:p>
            <a:endParaRPr lang="en-ZA" sz="1800" dirty="0" smtClean="0"/>
          </a:p>
          <a:p>
            <a:r>
              <a:rPr lang="en-ZA" sz="1800" dirty="0" smtClean="0"/>
              <a:t>This coincide with the findings of studies of Fisher et al. (1994) and Perry and France (1998) in other countries.</a:t>
            </a:r>
          </a:p>
          <a:p>
            <a:endParaRPr lang="en-ZA" sz="1800" dirty="0" smtClean="0"/>
          </a:p>
          <a:p>
            <a:r>
              <a:rPr lang="en-US" sz="1800" dirty="0" smtClean="0"/>
              <a:t>In conclusion, </a:t>
            </a:r>
          </a:p>
          <a:p>
            <a:pPr lvl="1"/>
            <a:r>
              <a:rPr lang="en-US" sz="1400" dirty="0" smtClean="0"/>
              <a:t>non-natural mortality surveillance is a useful tool in informing violence and injury prevention initiatives. </a:t>
            </a:r>
          </a:p>
          <a:p>
            <a:pPr lvl="1"/>
            <a:endParaRPr lang="en-US" sz="1400" dirty="0" smtClean="0"/>
          </a:p>
          <a:p>
            <a:pPr lvl="1"/>
            <a:r>
              <a:rPr lang="en-US" sz="1400" dirty="0" smtClean="0"/>
              <a:t>This type of surveillance is of value when analyzed on an ongoing basis. </a:t>
            </a:r>
          </a:p>
          <a:p>
            <a:pPr lvl="1"/>
            <a:endParaRPr lang="en-US" sz="1400" dirty="0" smtClean="0"/>
          </a:p>
          <a:p>
            <a:pPr lvl="1"/>
            <a:r>
              <a:rPr lang="en-US" sz="1400" dirty="0" smtClean="0"/>
              <a:t>The system can further be strengthened by linking it with various systems such as death registration, hospital records, police accident and crime data as well as data from other agencies in related fields.</a:t>
            </a:r>
            <a:endParaRPr lang="en-ZA" sz="1400" dirty="0" smtClean="0"/>
          </a:p>
          <a:p>
            <a:endParaRPr lang="en-US" sz="1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r>
              <a:rPr lang="en-US" b="1" smtClean="0"/>
              <a:t>Recommendations</a:t>
            </a:r>
          </a:p>
        </p:txBody>
      </p:sp>
      <p:sp>
        <p:nvSpPr>
          <p:cNvPr id="26627" name="Rectangle 3"/>
          <p:cNvSpPr>
            <a:spLocks noGrp="1" noChangeArrowheads="1"/>
          </p:cNvSpPr>
          <p:nvPr>
            <p:ph type="body" idx="4294967295"/>
          </p:nvPr>
        </p:nvSpPr>
        <p:spPr>
          <a:xfrm>
            <a:off x="609600" y="1524000"/>
            <a:ext cx="8534400" cy="4525963"/>
          </a:xfrm>
        </p:spPr>
        <p:txBody>
          <a:bodyPr/>
          <a:lstStyle/>
          <a:p>
            <a:pPr>
              <a:lnSpc>
                <a:spcPct val="80000"/>
              </a:lnSpc>
            </a:pPr>
            <a:r>
              <a:rPr lang="en-ZA" sz="2000" dirty="0" smtClean="0"/>
              <a:t>Leading causes of non natural deaths in the total population should be determined by age, race, gender </a:t>
            </a:r>
          </a:p>
          <a:p>
            <a:pPr>
              <a:lnSpc>
                <a:spcPct val="80000"/>
              </a:lnSpc>
            </a:pPr>
            <a:endParaRPr lang="en-ZA" sz="2000" dirty="0" smtClean="0"/>
          </a:p>
          <a:p>
            <a:r>
              <a:rPr lang="en-ZA" sz="2000" dirty="0" smtClean="0"/>
              <a:t>As the population continues to increase</a:t>
            </a:r>
            <a:r>
              <a:rPr lang="en-ZA" sz="2000" dirty="0" smtClean="0"/>
              <a:t>,</a:t>
            </a:r>
          </a:p>
          <a:p>
            <a:pPr lvl="1"/>
            <a:r>
              <a:rPr lang="en-ZA" sz="1600" smtClean="0"/>
              <a:t>Preventive </a:t>
            </a:r>
            <a:r>
              <a:rPr lang="en-ZA" sz="1600" dirty="0" smtClean="0"/>
              <a:t>measures need to be taken to minimize unnatural deaths whether homicidal, suicidal or accidental, based on the identified risk factors. </a:t>
            </a:r>
          </a:p>
          <a:p>
            <a:endParaRPr lang="en-ZA" sz="2000" dirty="0" smtClean="0"/>
          </a:p>
          <a:p>
            <a:r>
              <a:rPr lang="en-ZA" sz="2000" dirty="0" smtClean="0"/>
              <a:t>Therefore, a more comprehensive and strict legislation should be considered to promote a non-violent community. </a:t>
            </a:r>
          </a:p>
          <a:p>
            <a:endParaRPr lang="en-ZA" sz="2000" dirty="0" smtClean="0"/>
          </a:p>
          <a:p>
            <a:r>
              <a:rPr lang="en-ZA" sz="2000" dirty="0" smtClean="0"/>
              <a:t>In addition, improvement of roadways as well as strict traffic laws must be proposed to control traumatic accidental deaths.</a:t>
            </a:r>
          </a:p>
          <a:p>
            <a:endParaRPr lang="en-ZA" sz="2000" b="1" dirty="0" smtClean="0"/>
          </a:p>
          <a:p>
            <a:endParaRPr lang="en-US" sz="20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r>
              <a:rPr lang="en-US" b="1" smtClean="0"/>
              <a:t>Acknowledgement</a:t>
            </a:r>
          </a:p>
        </p:txBody>
      </p:sp>
      <p:sp>
        <p:nvSpPr>
          <p:cNvPr id="18435" name="Rectangle 3"/>
          <p:cNvSpPr>
            <a:spLocks noGrp="1" noChangeArrowheads="1"/>
          </p:cNvSpPr>
          <p:nvPr>
            <p:ph type="body" idx="4294967295"/>
          </p:nvPr>
        </p:nvSpPr>
        <p:spPr>
          <a:xfrm>
            <a:off x="762000" y="1447800"/>
            <a:ext cx="8153400" cy="4525963"/>
          </a:xfrm>
        </p:spPr>
        <p:txBody>
          <a:bodyPr/>
          <a:lstStyle/>
          <a:p>
            <a:pPr>
              <a:lnSpc>
                <a:spcPct val="80000"/>
              </a:lnSpc>
              <a:defRPr/>
            </a:pPr>
            <a:r>
              <a:rPr lang="en-US" sz="2000" dirty="0" smtClean="0"/>
              <a:t>Limpopo Provincial Forensic Pathology Unit (Polokwane)</a:t>
            </a:r>
          </a:p>
          <a:p>
            <a:pPr>
              <a:lnSpc>
                <a:spcPct val="80000"/>
              </a:lnSpc>
              <a:defRPr/>
            </a:pPr>
            <a:endParaRPr lang="en-US" sz="2000" dirty="0" smtClean="0"/>
          </a:p>
          <a:p>
            <a:pPr>
              <a:lnSpc>
                <a:spcPct val="80000"/>
              </a:lnSpc>
              <a:defRPr/>
            </a:pPr>
            <a:endParaRPr lang="en-US" sz="2000" dirty="0" smtClean="0"/>
          </a:p>
          <a:p>
            <a:pPr>
              <a:lnSpc>
                <a:spcPct val="80000"/>
              </a:lnSpc>
              <a:defRPr/>
            </a:pPr>
            <a:r>
              <a:rPr lang="en-US" sz="2000" dirty="0"/>
              <a:t>All government mortuaries </a:t>
            </a:r>
            <a:r>
              <a:rPr lang="en-US" sz="2000" dirty="0" smtClean="0"/>
              <a:t>for </a:t>
            </a:r>
            <a:r>
              <a:rPr lang="en-US" sz="2000" dirty="0"/>
              <a:t>the collection of information. </a:t>
            </a:r>
            <a:endParaRPr lang="en-ZA" sz="2000" dirty="0"/>
          </a:p>
          <a:p>
            <a:pPr>
              <a:lnSpc>
                <a:spcPct val="80000"/>
              </a:lnSpc>
              <a:defRPr/>
            </a:pPr>
            <a:endParaRPr lang="en-US" sz="2000" dirty="0" smtClean="0"/>
          </a:p>
          <a:p>
            <a:pPr marL="0" indent="0">
              <a:lnSpc>
                <a:spcPct val="80000"/>
              </a:lnSpc>
              <a:buFontTx/>
              <a:buNone/>
              <a:defRPr/>
            </a:pPr>
            <a:endParaRPr lang="en-US" sz="2000" dirty="0" smtClean="0"/>
          </a:p>
          <a:p>
            <a:pPr>
              <a:lnSpc>
                <a:spcPct val="80000"/>
              </a:lnSpc>
              <a:defRPr/>
            </a:pPr>
            <a:r>
              <a:rPr lang="en-US" sz="2000" dirty="0" smtClean="0"/>
              <a:t>Epidemiology Sub-directorate under PHP.</a:t>
            </a:r>
          </a:p>
          <a:p>
            <a:pPr marL="0" indent="0">
              <a:lnSpc>
                <a:spcPct val="80000"/>
              </a:lnSpc>
              <a:buFontTx/>
              <a:buNone/>
              <a:defRPr/>
            </a:pPr>
            <a:endParaRPr lang="en-US"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p:txBody>
          <a:bodyPr/>
          <a:lstStyle/>
          <a:p>
            <a:r>
              <a:rPr lang="en-US" smtClean="0"/>
              <a:t>Introduction… </a:t>
            </a:r>
          </a:p>
        </p:txBody>
      </p:sp>
      <p:sp>
        <p:nvSpPr>
          <p:cNvPr id="6147" name="Rectangle 3"/>
          <p:cNvSpPr>
            <a:spLocks noGrp="1" noChangeArrowheads="1"/>
          </p:cNvSpPr>
          <p:nvPr>
            <p:ph type="body" idx="4294967295"/>
          </p:nvPr>
        </p:nvSpPr>
        <p:spPr>
          <a:xfrm>
            <a:off x="457200" y="1219200"/>
            <a:ext cx="8534400" cy="4953000"/>
          </a:xfrm>
        </p:spPr>
        <p:txBody>
          <a:bodyPr/>
          <a:lstStyle/>
          <a:p>
            <a:pPr>
              <a:lnSpc>
                <a:spcPct val="80000"/>
              </a:lnSpc>
            </a:pPr>
            <a:r>
              <a:rPr lang="en-US" sz="2000" smtClean="0"/>
              <a:t>According to the Births, Marriages and Death Registration Act No 81 of 1963, </a:t>
            </a:r>
          </a:p>
          <a:p>
            <a:pPr lvl="1">
              <a:lnSpc>
                <a:spcPct val="80000"/>
              </a:lnSpc>
            </a:pPr>
            <a:endParaRPr lang="en-US" sz="1600" smtClean="0"/>
          </a:p>
          <a:p>
            <a:pPr lvl="1">
              <a:lnSpc>
                <a:spcPct val="80000"/>
              </a:lnSpc>
            </a:pPr>
            <a:r>
              <a:rPr lang="en-US" sz="1600" smtClean="0"/>
              <a:t>A death certificate may be issued by a medical practitioner</a:t>
            </a:r>
          </a:p>
          <a:p>
            <a:pPr lvl="2">
              <a:lnSpc>
                <a:spcPct val="80000"/>
              </a:lnSpc>
            </a:pPr>
            <a:r>
              <a:rPr lang="en-US" sz="1200" smtClean="0"/>
              <a:t>When is regarded as solely and exclusively due to natural causes</a:t>
            </a:r>
          </a:p>
          <a:p>
            <a:pPr>
              <a:lnSpc>
                <a:spcPct val="80000"/>
              </a:lnSpc>
            </a:pPr>
            <a:endParaRPr lang="en-US" sz="2000" smtClean="0"/>
          </a:p>
          <a:p>
            <a:pPr>
              <a:lnSpc>
                <a:spcPct val="80000"/>
              </a:lnSpc>
            </a:pPr>
            <a:r>
              <a:rPr lang="en-US" sz="2000" smtClean="0"/>
              <a:t>If the cause of death is suspected or known to be unnatural, which includes all traumatic deaths</a:t>
            </a:r>
          </a:p>
          <a:p>
            <a:pPr>
              <a:lnSpc>
                <a:spcPct val="80000"/>
              </a:lnSpc>
            </a:pPr>
            <a:endParaRPr lang="en-US" sz="2000" smtClean="0"/>
          </a:p>
          <a:p>
            <a:pPr lvl="1">
              <a:lnSpc>
                <a:spcPct val="80000"/>
              </a:lnSpc>
            </a:pPr>
            <a:r>
              <a:rPr lang="en-US" sz="1600" smtClean="0"/>
              <a:t>A medicolegal autopsy is requested in accordance with Inquest Act No 59 of 1959 and subsequent amendments</a:t>
            </a:r>
          </a:p>
          <a:p>
            <a:pPr>
              <a:lnSpc>
                <a:spcPct val="80000"/>
              </a:lnSpc>
            </a:pPr>
            <a:endParaRPr lang="en-US" sz="2000" smtClean="0"/>
          </a:p>
          <a:p>
            <a:pPr>
              <a:lnSpc>
                <a:spcPct val="80000"/>
              </a:lnSpc>
            </a:pPr>
            <a:r>
              <a:rPr lang="en-US" sz="2000" smtClean="0"/>
              <a:t>After completion of medicolegal autopsy a form (Form GW7/15) is completed by the medical practitioners who performed the autopsy</a:t>
            </a:r>
          </a:p>
          <a:p>
            <a:pPr>
              <a:lnSpc>
                <a:spcPct val="80000"/>
              </a:lnSpc>
            </a:pPr>
            <a:endParaRPr lang="en-US" sz="2000" smtClean="0"/>
          </a:p>
          <a:p>
            <a:pPr lvl="1">
              <a:lnSpc>
                <a:spcPct val="80000"/>
              </a:lnSpc>
            </a:pPr>
            <a:r>
              <a:rPr lang="en-US" sz="1600" smtClean="0"/>
              <a:t>This form becomes a legal document for the information of the magistrate for subsequent legal procedures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457200" y="76200"/>
            <a:ext cx="8229600" cy="762000"/>
          </a:xfrm>
        </p:spPr>
        <p:txBody>
          <a:bodyPr/>
          <a:lstStyle/>
          <a:p>
            <a:r>
              <a:rPr lang="en-GB" b="1" smtClean="0"/>
              <a:t>METHODOLOGY</a:t>
            </a:r>
            <a:endParaRPr lang="en-US" b="1" smtClean="0"/>
          </a:p>
        </p:txBody>
      </p:sp>
      <p:sp>
        <p:nvSpPr>
          <p:cNvPr id="7171" name="Rectangle 3"/>
          <p:cNvSpPr>
            <a:spLocks noGrp="1" noChangeArrowheads="1"/>
          </p:cNvSpPr>
          <p:nvPr>
            <p:ph type="body" idx="4294967295"/>
          </p:nvPr>
        </p:nvSpPr>
        <p:spPr>
          <a:xfrm>
            <a:off x="457200" y="1143000"/>
            <a:ext cx="8229600" cy="4525963"/>
          </a:xfrm>
        </p:spPr>
        <p:txBody>
          <a:bodyPr/>
          <a:lstStyle/>
          <a:p>
            <a:pPr>
              <a:lnSpc>
                <a:spcPct val="80000"/>
              </a:lnSpc>
            </a:pPr>
            <a:r>
              <a:rPr lang="en-US" sz="2400" smtClean="0"/>
              <a:t>A retrospective review</a:t>
            </a:r>
          </a:p>
          <a:p>
            <a:pPr lvl="1">
              <a:lnSpc>
                <a:spcPct val="80000"/>
              </a:lnSpc>
            </a:pPr>
            <a:r>
              <a:rPr lang="en-US" sz="1800" smtClean="0"/>
              <a:t>To determine the patterns of non-natural deaths in Limpopo, 2006 – 2011</a:t>
            </a:r>
          </a:p>
          <a:p>
            <a:pPr lvl="1">
              <a:lnSpc>
                <a:spcPct val="80000"/>
              </a:lnSpc>
            </a:pPr>
            <a:endParaRPr lang="en-US" sz="1800" smtClean="0"/>
          </a:p>
          <a:p>
            <a:pPr lvl="1">
              <a:lnSpc>
                <a:spcPct val="80000"/>
              </a:lnSpc>
            </a:pPr>
            <a:r>
              <a:rPr lang="en-US" sz="1800" smtClean="0"/>
              <a:t>A special data sheet from Polokwane Forensic Pathology had variables such as:</a:t>
            </a:r>
          </a:p>
          <a:p>
            <a:pPr lvl="2">
              <a:lnSpc>
                <a:spcPct val="80000"/>
              </a:lnSpc>
            </a:pPr>
            <a:r>
              <a:rPr lang="en-US" sz="1400" smtClean="0"/>
              <a:t>Age, gender, race, case number, cause of death,  </a:t>
            </a:r>
          </a:p>
          <a:p>
            <a:pPr lvl="2">
              <a:lnSpc>
                <a:spcPct val="80000"/>
              </a:lnSpc>
            </a:pPr>
            <a:r>
              <a:rPr lang="en-US" sz="1400" smtClean="0"/>
              <a:t>And where available, suburb in which the accident occurred, whether the subject had been admitted to hospital or not, cause of injury or non-natural death</a:t>
            </a:r>
          </a:p>
          <a:p>
            <a:pPr lvl="2">
              <a:lnSpc>
                <a:spcPct val="80000"/>
              </a:lnSpc>
            </a:pPr>
            <a:endParaRPr lang="en-US" sz="1400" smtClean="0"/>
          </a:p>
          <a:p>
            <a:pPr lvl="1">
              <a:lnSpc>
                <a:spcPct val="80000"/>
              </a:lnSpc>
            </a:pPr>
            <a:endParaRPr lang="en-GB" sz="2000" i="1" smtClean="0"/>
          </a:p>
          <a:p>
            <a:pPr>
              <a:lnSpc>
                <a:spcPct val="80000"/>
              </a:lnSpc>
            </a:pPr>
            <a:r>
              <a:rPr lang="en-US" sz="2400" smtClean="0"/>
              <a:t>Data cleaning was done</a:t>
            </a:r>
          </a:p>
          <a:p>
            <a:pPr lvl="1">
              <a:lnSpc>
                <a:spcPct val="80000"/>
              </a:lnSpc>
            </a:pPr>
            <a:r>
              <a:rPr lang="en-US" sz="1800" smtClean="0"/>
              <a:t>Records with missing critical information were deleted</a:t>
            </a:r>
          </a:p>
          <a:p>
            <a:pPr>
              <a:lnSpc>
                <a:spcPct val="80000"/>
              </a:lnSpc>
            </a:pPr>
            <a:endParaRPr lang="en-US" sz="2400" smtClean="0"/>
          </a:p>
          <a:p>
            <a:pPr>
              <a:lnSpc>
                <a:spcPct val="80000"/>
              </a:lnSpc>
            </a:pPr>
            <a:r>
              <a:rPr lang="en-US" sz="2400" smtClean="0"/>
              <a:t>Epi Info™ version 3.3.2 (2005) software was used to carry out data analysis. </a:t>
            </a:r>
            <a:endParaRPr lang="en-GB"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idx="4294967295"/>
          </p:nvPr>
        </p:nvSpPr>
        <p:spPr>
          <a:xfrm>
            <a:off x="685800" y="2130425"/>
            <a:ext cx="7772400" cy="1470025"/>
          </a:xfrm>
        </p:spPr>
        <p:txBody>
          <a:bodyPr/>
          <a:lstStyle/>
          <a:p>
            <a:r>
              <a:rPr lang="en-US" smtClean="0"/>
              <a:t>Results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1295400" y="76200"/>
            <a:ext cx="7620000" cy="868363"/>
          </a:xfrm>
        </p:spPr>
        <p:txBody>
          <a:bodyPr/>
          <a:lstStyle/>
          <a:p>
            <a:r>
              <a:rPr lang="en-US" smtClean="0"/>
              <a:t>Results</a:t>
            </a:r>
          </a:p>
        </p:txBody>
      </p:sp>
      <p:sp>
        <p:nvSpPr>
          <p:cNvPr id="5123" name="Rectangle 3"/>
          <p:cNvSpPr>
            <a:spLocks noGrp="1" noChangeArrowheads="1"/>
          </p:cNvSpPr>
          <p:nvPr>
            <p:ph type="body" idx="4294967295"/>
          </p:nvPr>
        </p:nvSpPr>
        <p:spPr>
          <a:xfrm>
            <a:off x="685800" y="1219200"/>
            <a:ext cx="8153400" cy="4953000"/>
          </a:xfrm>
        </p:spPr>
        <p:txBody>
          <a:bodyPr/>
          <a:lstStyle/>
          <a:p>
            <a:pPr>
              <a:lnSpc>
                <a:spcPct val="80000"/>
              </a:lnSpc>
              <a:defRPr/>
            </a:pPr>
            <a:r>
              <a:rPr lang="en-US" sz="2000" dirty="0"/>
              <a:t>A </a:t>
            </a:r>
            <a:r>
              <a:rPr lang="en-US" sz="2000" dirty="0" smtClean="0"/>
              <a:t>cumulative of 3 951 medicolegal </a:t>
            </a:r>
            <a:r>
              <a:rPr lang="en-US" sz="2000" dirty="0"/>
              <a:t>autopsies </a:t>
            </a:r>
            <a:r>
              <a:rPr lang="en-US" sz="2000" dirty="0" smtClean="0"/>
              <a:t>were reviewed for period 2006 – 2011</a:t>
            </a:r>
          </a:p>
          <a:p>
            <a:pPr marL="0" indent="0">
              <a:lnSpc>
                <a:spcPct val="80000"/>
              </a:lnSpc>
              <a:buFontTx/>
              <a:buNone/>
              <a:defRPr/>
            </a:pPr>
            <a:endParaRPr lang="en-US" sz="2000" dirty="0"/>
          </a:p>
          <a:p>
            <a:pPr>
              <a:lnSpc>
                <a:spcPct val="80000"/>
              </a:lnSpc>
              <a:defRPr/>
            </a:pPr>
            <a:endParaRPr lang="en-US" sz="2000" dirty="0" smtClean="0"/>
          </a:p>
          <a:p>
            <a:pPr>
              <a:lnSpc>
                <a:spcPct val="80000"/>
              </a:lnSpc>
              <a:defRPr/>
            </a:pPr>
            <a:r>
              <a:rPr lang="en-US" sz="2000" dirty="0" smtClean="0"/>
              <a:t>Approximately 173 (4.4%) of the autopsy </a:t>
            </a:r>
            <a:r>
              <a:rPr lang="en-US" sz="2000" dirty="0"/>
              <a:t>results were found to be deaths due to natural causes. </a:t>
            </a:r>
            <a:endParaRPr lang="en-US" sz="2000" dirty="0" smtClean="0"/>
          </a:p>
          <a:p>
            <a:pPr>
              <a:lnSpc>
                <a:spcPct val="80000"/>
              </a:lnSpc>
              <a:defRPr/>
            </a:pPr>
            <a:endParaRPr lang="en-US" sz="2000" dirty="0"/>
          </a:p>
          <a:p>
            <a:pPr>
              <a:lnSpc>
                <a:spcPct val="80000"/>
              </a:lnSpc>
              <a:defRPr/>
            </a:pPr>
            <a:endParaRPr lang="en-US" sz="2000" dirty="0" smtClean="0"/>
          </a:p>
          <a:p>
            <a:pPr>
              <a:lnSpc>
                <a:spcPct val="80000"/>
              </a:lnSpc>
              <a:defRPr/>
            </a:pPr>
            <a:r>
              <a:rPr lang="en-US" sz="2000" dirty="0" smtClean="0"/>
              <a:t>Capricorn district had a significant </a:t>
            </a:r>
            <a:r>
              <a:rPr lang="en-US" sz="2000" dirty="0"/>
              <a:t>higher percentages of </a:t>
            </a:r>
            <a:r>
              <a:rPr lang="en-US" sz="2000" dirty="0" smtClean="0"/>
              <a:t>autopsies performed (40%), </a:t>
            </a:r>
          </a:p>
          <a:p>
            <a:pPr lvl="1">
              <a:lnSpc>
                <a:spcPct val="80000"/>
              </a:lnSpc>
              <a:buNone/>
              <a:defRPr/>
            </a:pPr>
            <a:r>
              <a:rPr lang="en-US" sz="1600" dirty="0" smtClean="0"/>
              <a:t> </a:t>
            </a:r>
          </a:p>
          <a:p>
            <a:pPr>
              <a:lnSpc>
                <a:spcPct val="80000"/>
              </a:lnSpc>
              <a:defRPr/>
            </a:pPr>
            <a:endParaRPr lang="en-US" sz="2000" dirty="0" smtClean="0"/>
          </a:p>
          <a:p>
            <a:pPr>
              <a:lnSpc>
                <a:spcPct val="80000"/>
              </a:lnSpc>
              <a:defRPr/>
            </a:pPr>
            <a:r>
              <a:rPr lang="en-US" sz="2000" dirty="0" smtClean="0"/>
              <a:t>Vhembe district had the </a:t>
            </a:r>
            <a:r>
              <a:rPr lang="en-US" sz="2000" dirty="0"/>
              <a:t>second highest </a:t>
            </a:r>
            <a:r>
              <a:rPr lang="en-US" sz="2000" dirty="0" smtClean="0"/>
              <a:t>percentage of autopsies performed with an average of 21% for the review period</a:t>
            </a:r>
          </a:p>
          <a:p>
            <a:pPr>
              <a:lnSpc>
                <a:spcPct val="80000"/>
              </a:lnSpc>
              <a:defRPr/>
            </a:pPr>
            <a:endParaRPr lang="en-US" sz="2000" dirty="0" smtClean="0"/>
          </a:p>
          <a:p>
            <a:pPr>
              <a:lnSpc>
                <a:spcPct val="80000"/>
              </a:lnSpc>
              <a:defRPr/>
            </a:pPr>
            <a:endParaRPr lang="en-US" sz="2000" dirty="0" smtClean="0"/>
          </a:p>
          <a:p>
            <a:pPr>
              <a:lnSpc>
                <a:spcPct val="80000"/>
              </a:lnSpc>
              <a:defRPr/>
            </a:pPr>
            <a:r>
              <a:rPr lang="en-US" sz="2000" dirty="0" smtClean="0"/>
              <a:t>Waterberg district had the lowest percentage </a:t>
            </a:r>
            <a:r>
              <a:rPr lang="en-US" sz="2000" dirty="0"/>
              <a:t>of autopsies performed </a:t>
            </a:r>
            <a:r>
              <a:rPr lang="en-US" sz="2000" dirty="0" smtClean="0"/>
              <a:t>with an average of 8% for the review period</a:t>
            </a:r>
            <a:endParaRPr lang="en-US"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nvGraphicFramePr>
        <p:xfrm>
          <a:off x="279400" y="203200"/>
          <a:ext cx="8839200" cy="6629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nvGraphicFramePr>
        <p:xfrm>
          <a:off x="76200" y="12700"/>
          <a:ext cx="8991600" cy="66929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nvGraphicFramePr>
        <p:xfrm>
          <a:off x="76200" y="76200"/>
          <a:ext cx="8915400" cy="662939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9372</TotalTime>
  <Words>1507</Words>
  <Application>Microsoft Office PowerPoint</Application>
  <PresentationFormat>On-screen Show (4:3)</PresentationFormat>
  <Paragraphs>190</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2_Default Design</vt:lpstr>
      <vt:lpstr>Causes of Non-natural deaths in Limpopo </vt:lpstr>
      <vt:lpstr>Introduction</vt:lpstr>
      <vt:lpstr>Introduction… </vt:lpstr>
      <vt:lpstr>METHODOLOGY</vt:lpstr>
      <vt:lpstr>Results</vt:lpstr>
      <vt:lpstr>Results</vt:lpstr>
      <vt:lpstr>Slide 7</vt:lpstr>
      <vt:lpstr>Slide 8</vt:lpstr>
      <vt:lpstr>Slide 9</vt:lpstr>
      <vt:lpstr>Manner of non-natural deaths</vt:lpstr>
      <vt:lpstr>Slide 11</vt:lpstr>
      <vt:lpstr>Slide 12</vt:lpstr>
      <vt:lpstr>Slide 13</vt:lpstr>
      <vt:lpstr>Slide 14</vt:lpstr>
      <vt:lpstr>Discussions </vt:lpstr>
      <vt:lpstr>Discussions… </vt:lpstr>
      <vt:lpstr>Deaths due to accidents</vt:lpstr>
      <vt:lpstr>Deaths due to Injuries…</vt:lpstr>
      <vt:lpstr>Deaths due to Injuries….</vt:lpstr>
      <vt:lpstr>Deaths due to Injuries….</vt:lpstr>
      <vt:lpstr>Challenges </vt:lpstr>
      <vt:lpstr>Conclusion </vt:lpstr>
      <vt:lpstr>Recommendations</vt:lpstr>
      <vt:lpstr>Acknowledgement</vt:lpstr>
    </vt:vector>
  </TitlesOfParts>
  <Company>PREMIER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Morning</dc:title>
  <dc:creator>MSINDWANAA</dc:creator>
  <cp:lastModifiedBy>eric</cp:lastModifiedBy>
  <cp:revision>475</cp:revision>
  <cp:lastPrinted>2012-11-01T16:41:12Z</cp:lastPrinted>
  <dcterms:created xsi:type="dcterms:W3CDTF">2007-07-13T16:25:12Z</dcterms:created>
  <dcterms:modified xsi:type="dcterms:W3CDTF">2012-11-02T12:01:52Z</dcterms:modified>
</cp:coreProperties>
</file>