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86" r:id="rId2"/>
    <p:sldId id="262" r:id="rId3"/>
    <p:sldId id="263" r:id="rId4"/>
    <p:sldId id="266" r:id="rId5"/>
    <p:sldId id="268" r:id="rId6"/>
    <p:sldId id="267" r:id="rId7"/>
    <p:sldId id="269" r:id="rId8"/>
    <p:sldId id="294" r:id="rId9"/>
    <p:sldId id="293" r:id="rId10"/>
    <p:sldId id="281" r:id="rId11"/>
    <p:sldId id="288" r:id="rId12"/>
    <p:sldId id="291" r:id="rId13"/>
    <p:sldId id="292" r:id="rId14"/>
    <p:sldId id="290" r:id="rId15"/>
    <p:sldId id="287" r:id="rId16"/>
    <p:sldId id="289" r:id="rId17"/>
    <p:sldId id="295" r:id="rId18"/>
    <p:sldId id="277" r:id="rId19"/>
    <p:sldId id="272" r:id="rId20"/>
    <p:sldId id="271" r:id="rId21"/>
    <p:sldId id="278" r:id="rId22"/>
    <p:sldId id="273"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615" autoAdjust="0"/>
  </p:normalViewPr>
  <p:slideViewPr>
    <p:cSldViewPr>
      <p:cViewPr>
        <p:scale>
          <a:sx n="74" d="100"/>
          <a:sy n="74" d="100"/>
        </p:scale>
        <p:origin x="-1044"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6B062C-8A37-4892-875D-79FDEB3D80F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6BB61DD-098B-436A-A1C3-35A1813EC2D4}">
      <dgm:prSet phldrT="[Text]" custT="1"/>
      <dgm:spPr>
        <a:solidFill>
          <a:schemeClr val="tx2">
            <a:lumMod val="60000"/>
            <a:lumOff val="40000"/>
            <a:alpha val="90000"/>
          </a:schemeClr>
        </a:solidFill>
        <a:ln>
          <a:noFill/>
        </a:ln>
      </dgm:spPr>
      <dgm:t>
        <a:bodyPr/>
        <a:lstStyle/>
        <a:p>
          <a:r>
            <a:rPr lang="en-US" sz="2400" dirty="0" smtClean="0">
              <a:solidFill>
                <a:schemeClr val="bg1"/>
              </a:solidFill>
            </a:rPr>
            <a:t>Sputum smear positive cases</a:t>
          </a:r>
        </a:p>
        <a:p>
          <a:r>
            <a:rPr lang="en-ZA" sz="2400" dirty="0" smtClean="0">
              <a:solidFill>
                <a:schemeClr val="bg1"/>
              </a:solidFill>
            </a:rPr>
            <a:t>= 40 442</a:t>
          </a:r>
          <a:endParaRPr lang="en-US" sz="2400" dirty="0">
            <a:solidFill>
              <a:schemeClr val="bg1"/>
            </a:solidFill>
          </a:endParaRPr>
        </a:p>
      </dgm:t>
    </dgm:pt>
    <dgm:pt modelId="{1E781B00-4D95-4C2C-882A-8F68E657F8B6}" type="parTrans" cxnId="{2636C4A0-5745-407C-BCAF-086241BBF69C}">
      <dgm:prSet/>
      <dgm:spPr/>
      <dgm:t>
        <a:bodyPr/>
        <a:lstStyle/>
        <a:p>
          <a:endParaRPr lang="en-US"/>
        </a:p>
      </dgm:t>
    </dgm:pt>
    <dgm:pt modelId="{0A0B681F-F79F-45A0-BA93-769E24A2B5A8}" type="sibTrans" cxnId="{2636C4A0-5745-407C-BCAF-086241BBF69C}">
      <dgm:prSet/>
      <dgm:spPr/>
      <dgm:t>
        <a:bodyPr/>
        <a:lstStyle/>
        <a:p>
          <a:endParaRPr lang="en-US"/>
        </a:p>
      </dgm:t>
    </dgm:pt>
    <dgm:pt modelId="{1DA81D82-0300-49C3-85B2-4AEA89659E56}">
      <dgm:prSet phldrT="[Text]"/>
      <dgm:spPr>
        <a:solidFill>
          <a:schemeClr val="tx2">
            <a:lumMod val="20000"/>
            <a:lumOff val="80000"/>
            <a:alpha val="90000"/>
          </a:schemeClr>
        </a:solidFill>
        <a:ln>
          <a:noFill/>
        </a:ln>
      </dgm:spPr>
      <dgm:t>
        <a:bodyPr/>
        <a:lstStyle/>
        <a:p>
          <a:r>
            <a:rPr lang="en-US" dirty="0" smtClean="0"/>
            <a:t>New cases</a:t>
          </a:r>
        </a:p>
        <a:p>
          <a:r>
            <a:rPr lang="en-US" dirty="0" smtClean="0"/>
            <a:t>=86 141</a:t>
          </a:r>
          <a:endParaRPr lang="en-US" dirty="0"/>
        </a:p>
      </dgm:t>
    </dgm:pt>
    <dgm:pt modelId="{D2A360D0-8913-476A-95AA-476603AB8208}" type="parTrans" cxnId="{14DB955E-8101-4F31-83F8-435BC2DAC0D9}">
      <dgm:prSet/>
      <dgm:spPr/>
      <dgm:t>
        <a:bodyPr/>
        <a:lstStyle/>
        <a:p>
          <a:endParaRPr lang="en-US"/>
        </a:p>
      </dgm:t>
    </dgm:pt>
    <dgm:pt modelId="{32AEE2D6-9917-42AF-AAA3-535CF6FE62B7}" type="sibTrans" cxnId="{14DB955E-8101-4F31-83F8-435BC2DAC0D9}">
      <dgm:prSet/>
      <dgm:spPr/>
      <dgm:t>
        <a:bodyPr/>
        <a:lstStyle/>
        <a:p>
          <a:endParaRPr lang="en-US"/>
        </a:p>
      </dgm:t>
    </dgm:pt>
    <dgm:pt modelId="{825781F6-CDFE-42DC-848F-42642C53AEED}">
      <dgm:prSet phldrT="[Text]"/>
      <dgm:spPr>
        <a:solidFill>
          <a:schemeClr val="accent6">
            <a:lumMod val="20000"/>
            <a:lumOff val="80000"/>
            <a:alpha val="90000"/>
          </a:schemeClr>
        </a:solidFill>
        <a:ln>
          <a:noFill/>
        </a:ln>
      </dgm:spPr>
      <dgm:t>
        <a:bodyPr/>
        <a:lstStyle/>
        <a:p>
          <a:r>
            <a:rPr lang="en-US" dirty="0" smtClean="0"/>
            <a:t>Re-treatment</a:t>
          </a:r>
        </a:p>
        <a:p>
          <a:r>
            <a:rPr lang="en-US" dirty="0" smtClean="0"/>
            <a:t>=11 025</a:t>
          </a:r>
          <a:endParaRPr lang="en-US" dirty="0"/>
        </a:p>
      </dgm:t>
    </dgm:pt>
    <dgm:pt modelId="{1D2DEFD0-314B-4814-8BBA-BCD6885B4289}" type="parTrans" cxnId="{0C52BC85-802B-499D-9217-66A98257DDA0}">
      <dgm:prSet/>
      <dgm:spPr/>
      <dgm:t>
        <a:bodyPr/>
        <a:lstStyle/>
        <a:p>
          <a:endParaRPr lang="en-US"/>
        </a:p>
      </dgm:t>
    </dgm:pt>
    <dgm:pt modelId="{E7461E51-1A21-4D8A-A249-1A3B71619841}" type="sibTrans" cxnId="{0C52BC85-802B-499D-9217-66A98257DDA0}">
      <dgm:prSet/>
      <dgm:spPr/>
      <dgm:t>
        <a:bodyPr/>
        <a:lstStyle/>
        <a:p>
          <a:endParaRPr lang="en-US"/>
        </a:p>
      </dgm:t>
    </dgm:pt>
    <dgm:pt modelId="{727920EF-B8DC-4021-8D30-A9C948F1A295}">
      <dgm:prSet phldrT="[Text]"/>
      <dgm:spPr>
        <a:solidFill>
          <a:schemeClr val="accent6">
            <a:lumMod val="20000"/>
            <a:lumOff val="80000"/>
            <a:alpha val="90000"/>
          </a:schemeClr>
        </a:solidFill>
        <a:ln>
          <a:noFill/>
        </a:ln>
      </dgm:spPr>
      <dgm:t>
        <a:bodyPr/>
        <a:lstStyle/>
        <a:p>
          <a:r>
            <a:rPr lang="en-US" dirty="0" smtClean="0"/>
            <a:t>After default</a:t>
          </a:r>
        </a:p>
        <a:p>
          <a:r>
            <a:rPr lang="en-US" dirty="0" smtClean="0"/>
            <a:t>=1 879</a:t>
          </a:r>
          <a:endParaRPr lang="en-US" dirty="0"/>
        </a:p>
      </dgm:t>
    </dgm:pt>
    <dgm:pt modelId="{1AC3385B-89BF-4720-A0D8-38E2A45872B5}" type="parTrans" cxnId="{5BA06C5D-C54A-4D12-8630-B0F75B4F8CC4}">
      <dgm:prSet/>
      <dgm:spPr/>
      <dgm:t>
        <a:bodyPr/>
        <a:lstStyle/>
        <a:p>
          <a:endParaRPr lang="en-US"/>
        </a:p>
      </dgm:t>
    </dgm:pt>
    <dgm:pt modelId="{3467D4AA-469A-411B-9D57-EF8DDF4E05F8}" type="sibTrans" cxnId="{5BA06C5D-C54A-4D12-8630-B0F75B4F8CC4}">
      <dgm:prSet/>
      <dgm:spPr/>
      <dgm:t>
        <a:bodyPr/>
        <a:lstStyle/>
        <a:p>
          <a:endParaRPr lang="en-US"/>
        </a:p>
      </dgm:t>
    </dgm:pt>
    <dgm:pt modelId="{B3EB30C5-747A-432F-860B-41BCFA1983D7}">
      <dgm:prSet/>
      <dgm:spPr>
        <a:solidFill>
          <a:schemeClr val="accent6">
            <a:lumMod val="20000"/>
            <a:lumOff val="80000"/>
            <a:alpha val="90000"/>
          </a:schemeClr>
        </a:solidFill>
        <a:ln>
          <a:noFill/>
        </a:ln>
      </dgm:spPr>
      <dgm:t>
        <a:bodyPr/>
        <a:lstStyle/>
        <a:p>
          <a:r>
            <a:rPr lang="en-US" dirty="0" smtClean="0"/>
            <a:t>After failure</a:t>
          </a:r>
        </a:p>
        <a:p>
          <a:r>
            <a:rPr lang="en-US" dirty="0" smtClean="0"/>
            <a:t>=1 148</a:t>
          </a:r>
          <a:endParaRPr lang="en-US" dirty="0"/>
        </a:p>
      </dgm:t>
    </dgm:pt>
    <dgm:pt modelId="{092C38E6-3CFC-4458-BFF7-4EFE410578E9}" type="parTrans" cxnId="{5C8107D0-A5AC-4A04-9513-0215342D866C}">
      <dgm:prSet/>
      <dgm:spPr/>
      <dgm:t>
        <a:bodyPr/>
        <a:lstStyle/>
        <a:p>
          <a:endParaRPr lang="en-US"/>
        </a:p>
      </dgm:t>
    </dgm:pt>
    <dgm:pt modelId="{3D10EEA7-0414-4A7D-A5B4-51C4FD34766D}" type="sibTrans" cxnId="{5C8107D0-A5AC-4A04-9513-0215342D866C}">
      <dgm:prSet/>
      <dgm:spPr/>
      <dgm:t>
        <a:bodyPr/>
        <a:lstStyle/>
        <a:p>
          <a:endParaRPr lang="en-US"/>
        </a:p>
      </dgm:t>
    </dgm:pt>
    <dgm:pt modelId="{EBD534DD-2D6C-48EE-BE88-AE785B4A1EB8}">
      <dgm:prSet/>
      <dgm:spPr>
        <a:solidFill>
          <a:schemeClr val="accent6">
            <a:lumMod val="20000"/>
            <a:lumOff val="80000"/>
            <a:alpha val="90000"/>
          </a:schemeClr>
        </a:solidFill>
        <a:ln>
          <a:noFill/>
        </a:ln>
      </dgm:spPr>
      <dgm:t>
        <a:bodyPr/>
        <a:lstStyle/>
        <a:p>
          <a:r>
            <a:rPr lang="en-US" dirty="0" smtClean="0"/>
            <a:t>After Relapse</a:t>
          </a:r>
        </a:p>
        <a:p>
          <a:r>
            <a:rPr lang="en-US" dirty="0" smtClean="0"/>
            <a:t>=2 777</a:t>
          </a:r>
          <a:endParaRPr lang="en-US" dirty="0"/>
        </a:p>
      </dgm:t>
    </dgm:pt>
    <dgm:pt modelId="{BB8B921F-2175-427A-A799-A69984CDB75A}" type="parTrans" cxnId="{3F864E34-96FA-482F-9447-B5C48E08C766}">
      <dgm:prSet/>
      <dgm:spPr/>
      <dgm:t>
        <a:bodyPr/>
        <a:lstStyle/>
        <a:p>
          <a:endParaRPr lang="en-US"/>
        </a:p>
      </dgm:t>
    </dgm:pt>
    <dgm:pt modelId="{34924B43-58E2-4957-A26A-DA4F142F5347}" type="sibTrans" cxnId="{3F864E34-96FA-482F-9447-B5C48E08C766}">
      <dgm:prSet/>
      <dgm:spPr/>
      <dgm:t>
        <a:bodyPr/>
        <a:lstStyle/>
        <a:p>
          <a:endParaRPr lang="en-US"/>
        </a:p>
      </dgm:t>
    </dgm:pt>
    <dgm:pt modelId="{17FEEC22-A848-4E2C-8A50-0398E0382C4F}" type="pres">
      <dgm:prSet presAssocID="{BC6B062C-8A37-4892-875D-79FDEB3D80FA}" presName="hierChild1" presStyleCnt="0">
        <dgm:presLayoutVars>
          <dgm:chPref val="1"/>
          <dgm:dir/>
          <dgm:animOne val="branch"/>
          <dgm:animLvl val="lvl"/>
          <dgm:resizeHandles/>
        </dgm:presLayoutVars>
      </dgm:prSet>
      <dgm:spPr/>
      <dgm:t>
        <a:bodyPr/>
        <a:lstStyle/>
        <a:p>
          <a:endParaRPr lang="en-ZA"/>
        </a:p>
      </dgm:t>
    </dgm:pt>
    <dgm:pt modelId="{D0AF8C28-5EF8-4621-8088-13A2E66B0897}" type="pres">
      <dgm:prSet presAssocID="{F6BB61DD-098B-436A-A1C3-35A1813EC2D4}" presName="hierRoot1" presStyleCnt="0"/>
      <dgm:spPr/>
    </dgm:pt>
    <dgm:pt modelId="{DCD8B107-8C6E-4BAC-9D3B-5C8A1F5BF020}" type="pres">
      <dgm:prSet presAssocID="{F6BB61DD-098B-436A-A1C3-35A1813EC2D4}" presName="composite" presStyleCnt="0"/>
      <dgm:spPr/>
    </dgm:pt>
    <dgm:pt modelId="{C07431C8-774A-4C0C-8025-82403D23AEEE}" type="pres">
      <dgm:prSet presAssocID="{F6BB61DD-098B-436A-A1C3-35A1813EC2D4}" presName="background" presStyleLbl="node0" presStyleIdx="0" presStyleCnt="1"/>
      <dgm:spPr>
        <a:noFill/>
      </dgm:spPr>
    </dgm:pt>
    <dgm:pt modelId="{F8A6BF12-D0D4-44B1-9F4F-1C54132BE992}" type="pres">
      <dgm:prSet presAssocID="{F6BB61DD-098B-436A-A1C3-35A1813EC2D4}" presName="text" presStyleLbl="fgAcc0" presStyleIdx="0" presStyleCnt="1" custScaleX="236055" custScaleY="128319" custLinFactNeighborX="380" custLinFactNeighborY="-14084">
        <dgm:presLayoutVars>
          <dgm:chPref val="3"/>
        </dgm:presLayoutVars>
      </dgm:prSet>
      <dgm:spPr/>
      <dgm:t>
        <a:bodyPr/>
        <a:lstStyle/>
        <a:p>
          <a:endParaRPr lang="en-US"/>
        </a:p>
      </dgm:t>
    </dgm:pt>
    <dgm:pt modelId="{E9914C7D-3182-4C35-B8EF-347164FAA5F9}" type="pres">
      <dgm:prSet presAssocID="{F6BB61DD-098B-436A-A1C3-35A1813EC2D4}" presName="hierChild2" presStyleCnt="0"/>
      <dgm:spPr/>
    </dgm:pt>
    <dgm:pt modelId="{ADDBA4F8-5E90-4DD2-AFA9-EA30EAD93CBA}" type="pres">
      <dgm:prSet presAssocID="{D2A360D0-8913-476A-95AA-476603AB8208}" presName="Name10" presStyleLbl="parChTrans1D2" presStyleIdx="0" presStyleCnt="2"/>
      <dgm:spPr/>
      <dgm:t>
        <a:bodyPr/>
        <a:lstStyle/>
        <a:p>
          <a:endParaRPr lang="en-ZA"/>
        </a:p>
      </dgm:t>
    </dgm:pt>
    <dgm:pt modelId="{D834E959-2F89-4A75-AA8A-FA700898FCDE}" type="pres">
      <dgm:prSet presAssocID="{1DA81D82-0300-49C3-85B2-4AEA89659E56}" presName="hierRoot2" presStyleCnt="0"/>
      <dgm:spPr/>
    </dgm:pt>
    <dgm:pt modelId="{53E2B9AC-71A6-423A-9971-4468F9FFCA61}" type="pres">
      <dgm:prSet presAssocID="{1DA81D82-0300-49C3-85B2-4AEA89659E56}" presName="composite2" presStyleCnt="0"/>
      <dgm:spPr/>
    </dgm:pt>
    <dgm:pt modelId="{567390E5-1E3C-4F71-AC35-AD85C88AF548}" type="pres">
      <dgm:prSet presAssocID="{1DA81D82-0300-49C3-85B2-4AEA89659E56}" presName="background2" presStyleLbl="node2" presStyleIdx="0" presStyleCnt="2"/>
      <dgm:spPr>
        <a:noFill/>
      </dgm:spPr>
    </dgm:pt>
    <dgm:pt modelId="{3FCFBA93-8D3F-4840-BE7E-335C8F0F9F08}" type="pres">
      <dgm:prSet presAssocID="{1DA81D82-0300-49C3-85B2-4AEA89659E56}" presName="text2" presStyleLbl="fgAcc2" presStyleIdx="0" presStyleCnt="2" custLinFactNeighborX="-63496">
        <dgm:presLayoutVars>
          <dgm:chPref val="3"/>
        </dgm:presLayoutVars>
      </dgm:prSet>
      <dgm:spPr/>
      <dgm:t>
        <a:bodyPr/>
        <a:lstStyle/>
        <a:p>
          <a:endParaRPr lang="en-ZA"/>
        </a:p>
      </dgm:t>
    </dgm:pt>
    <dgm:pt modelId="{89481D7A-09EB-4298-8FDB-0DC179CAC3CC}" type="pres">
      <dgm:prSet presAssocID="{1DA81D82-0300-49C3-85B2-4AEA89659E56}" presName="hierChild3" presStyleCnt="0"/>
      <dgm:spPr/>
    </dgm:pt>
    <dgm:pt modelId="{13C8B7D5-2485-4AC1-A362-937F21083C9A}" type="pres">
      <dgm:prSet presAssocID="{1D2DEFD0-314B-4814-8BBA-BCD6885B4289}" presName="Name10" presStyleLbl="parChTrans1D2" presStyleIdx="1" presStyleCnt="2"/>
      <dgm:spPr/>
      <dgm:t>
        <a:bodyPr/>
        <a:lstStyle/>
        <a:p>
          <a:endParaRPr lang="en-ZA"/>
        </a:p>
      </dgm:t>
    </dgm:pt>
    <dgm:pt modelId="{28FABBD8-D76A-4DD0-AAE5-CC3120B83BB9}" type="pres">
      <dgm:prSet presAssocID="{825781F6-CDFE-42DC-848F-42642C53AEED}" presName="hierRoot2" presStyleCnt="0"/>
      <dgm:spPr/>
    </dgm:pt>
    <dgm:pt modelId="{71FB590F-DAC7-4008-ACBC-EF4DB7408DD6}" type="pres">
      <dgm:prSet presAssocID="{825781F6-CDFE-42DC-848F-42642C53AEED}" presName="composite2" presStyleCnt="0"/>
      <dgm:spPr/>
    </dgm:pt>
    <dgm:pt modelId="{BA52D304-E0F4-4A79-ACA7-3705E3E69977}" type="pres">
      <dgm:prSet presAssocID="{825781F6-CDFE-42DC-848F-42642C53AEED}" presName="background2" presStyleLbl="node2" presStyleIdx="1" presStyleCnt="2"/>
      <dgm:spPr>
        <a:noFill/>
      </dgm:spPr>
    </dgm:pt>
    <dgm:pt modelId="{5B2F53BF-3E82-487A-B1FB-5A35CAA5534B}" type="pres">
      <dgm:prSet presAssocID="{825781F6-CDFE-42DC-848F-42642C53AEED}" presName="text2" presStyleLbl="fgAcc2" presStyleIdx="1" presStyleCnt="2" custScaleX="168267" custLinFactNeighborX="39437" custLinFactNeighborY="-487">
        <dgm:presLayoutVars>
          <dgm:chPref val="3"/>
        </dgm:presLayoutVars>
      </dgm:prSet>
      <dgm:spPr/>
      <dgm:t>
        <a:bodyPr/>
        <a:lstStyle/>
        <a:p>
          <a:endParaRPr lang="en-ZA"/>
        </a:p>
      </dgm:t>
    </dgm:pt>
    <dgm:pt modelId="{88E8138B-CDBB-442E-9694-1EE88A02F035}" type="pres">
      <dgm:prSet presAssocID="{825781F6-CDFE-42DC-848F-42642C53AEED}" presName="hierChild3" presStyleCnt="0"/>
      <dgm:spPr/>
    </dgm:pt>
    <dgm:pt modelId="{5287A017-4940-4879-AD47-E646A1AEFC45}" type="pres">
      <dgm:prSet presAssocID="{1AC3385B-89BF-4720-A0D8-38E2A45872B5}" presName="Name17" presStyleLbl="parChTrans1D3" presStyleIdx="0" presStyleCnt="3"/>
      <dgm:spPr/>
      <dgm:t>
        <a:bodyPr/>
        <a:lstStyle/>
        <a:p>
          <a:endParaRPr lang="en-ZA"/>
        </a:p>
      </dgm:t>
    </dgm:pt>
    <dgm:pt modelId="{245768D0-1042-4D87-B8F5-B9D8DA0253AF}" type="pres">
      <dgm:prSet presAssocID="{727920EF-B8DC-4021-8D30-A9C948F1A295}" presName="hierRoot3" presStyleCnt="0"/>
      <dgm:spPr/>
    </dgm:pt>
    <dgm:pt modelId="{BBE30BB0-5914-4F79-B3B0-343851B99429}" type="pres">
      <dgm:prSet presAssocID="{727920EF-B8DC-4021-8D30-A9C948F1A295}" presName="composite3" presStyleCnt="0"/>
      <dgm:spPr/>
    </dgm:pt>
    <dgm:pt modelId="{0982E588-60DD-4791-8B0A-65FEF817F1C2}" type="pres">
      <dgm:prSet presAssocID="{727920EF-B8DC-4021-8D30-A9C948F1A295}" presName="background3" presStyleLbl="node3" presStyleIdx="0" presStyleCnt="3"/>
      <dgm:spPr>
        <a:noFill/>
      </dgm:spPr>
    </dgm:pt>
    <dgm:pt modelId="{89EE39C8-765B-451F-8D42-4A5DD0BA79A4}" type="pres">
      <dgm:prSet presAssocID="{727920EF-B8DC-4021-8D30-A9C948F1A295}" presName="text3" presStyleLbl="fgAcc3" presStyleIdx="0" presStyleCnt="3" custScaleX="102578">
        <dgm:presLayoutVars>
          <dgm:chPref val="3"/>
        </dgm:presLayoutVars>
      </dgm:prSet>
      <dgm:spPr/>
      <dgm:t>
        <a:bodyPr/>
        <a:lstStyle/>
        <a:p>
          <a:endParaRPr lang="en-US"/>
        </a:p>
      </dgm:t>
    </dgm:pt>
    <dgm:pt modelId="{9B4555B0-3A62-46D2-9AE5-241769D313AF}" type="pres">
      <dgm:prSet presAssocID="{727920EF-B8DC-4021-8D30-A9C948F1A295}" presName="hierChild4" presStyleCnt="0"/>
      <dgm:spPr/>
    </dgm:pt>
    <dgm:pt modelId="{A902BDD6-A550-40D4-9BAF-7EF945B650E3}" type="pres">
      <dgm:prSet presAssocID="{092C38E6-3CFC-4458-BFF7-4EFE410578E9}" presName="Name17" presStyleLbl="parChTrans1D3" presStyleIdx="1" presStyleCnt="3"/>
      <dgm:spPr/>
      <dgm:t>
        <a:bodyPr/>
        <a:lstStyle/>
        <a:p>
          <a:endParaRPr lang="en-ZA"/>
        </a:p>
      </dgm:t>
    </dgm:pt>
    <dgm:pt modelId="{356E91D5-777E-434B-89FC-D3ABD96E3CCE}" type="pres">
      <dgm:prSet presAssocID="{B3EB30C5-747A-432F-860B-41BCFA1983D7}" presName="hierRoot3" presStyleCnt="0"/>
      <dgm:spPr/>
    </dgm:pt>
    <dgm:pt modelId="{9AA97136-C7F6-48DF-9652-FA973495145A}" type="pres">
      <dgm:prSet presAssocID="{B3EB30C5-747A-432F-860B-41BCFA1983D7}" presName="composite3" presStyleCnt="0"/>
      <dgm:spPr/>
    </dgm:pt>
    <dgm:pt modelId="{8CB6358D-DA07-4416-8248-B85F511BC758}" type="pres">
      <dgm:prSet presAssocID="{B3EB30C5-747A-432F-860B-41BCFA1983D7}" presName="background3" presStyleLbl="node3" presStyleIdx="1" presStyleCnt="3"/>
      <dgm:spPr>
        <a:noFill/>
      </dgm:spPr>
    </dgm:pt>
    <dgm:pt modelId="{E6EDB9BA-7F3A-4389-8194-FB707251BE9B}" type="pres">
      <dgm:prSet presAssocID="{B3EB30C5-747A-432F-860B-41BCFA1983D7}" presName="text3" presStyleLbl="fgAcc3" presStyleIdx="1" presStyleCnt="3" custLinFactNeighborX="15674" custLinFactNeighborY="-285">
        <dgm:presLayoutVars>
          <dgm:chPref val="3"/>
        </dgm:presLayoutVars>
      </dgm:prSet>
      <dgm:spPr/>
      <dgm:t>
        <a:bodyPr/>
        <a:lstStyle/>
        <a:p>
          <a:endParaRPr lang="en-ZA"/>
        </a:p>
      </dgm:t>
    </dgm:pt>
    <dgm:pt modelId="{C5D3D095-60F4-4D18-95E1-4571EAB7A553}" type="pres">
      <dgm:prSet presAssocID="{B3EB30C5-747A-432F-860B-41BCFA1983D7}" presName="hierChild4" presStyleCnt="0"/>
      <dgm:spPr/>
    </dgm:pt>
    <dgm:pt modelId="{D83EAD5C-1523-4979-9DE7-EEF0B7C35869}" type="pres">
      <dgm:prSet presAssocID="{BB8B921F-2175-427A-A799-A69984CDB75A}" presName="Name17" presStyleLbl="parChTrans1D3" presStyleIdx="2" presStyleCnt="3"/>
      <dgm:spPr/>
      <dgm:t>
        <a:bodyPr/>
        <a:lstStyle/>
        <a:p>
          <a:endParaRPr lang="en-ZA"/>
        </a:p>
      </dgm:t>
    </dgm:pt>
    <dgm:pt modelId="{72DD8EDA-5424-40A5-B604-13F3022519EB}" type="pres">
      <dgm:prSet presAssocID="{EBD534DD-2D6C-48EE-BE88-AE785B4A1EB8}" presName="hierRoot3" presStyleCnt="0"/>
      <dgm:spPr/>
    </dgm:pt>
    <dgm:pt modelId="{EB01DEB3-D07A-41E4-A8FE-8DC062F207C3}" type="pres">
      <dgm:prSet presAssocID="{EBD534DD-2D6C-48EE-BE88-AE785B4A1EB8}" presName="composite3" presStyleCnt="0"/>
      <dgm:spPr/>
    </dgm:pt>
    <dgm:pt modelId="{475BBD1B-2F5B-4875-BD3F-A15B2BA10D06}" type="pres">
      <dgm:prSet presAssocID="{EBD534DD-2D6C-48EE-BE88-AE785B4A1EB8}" presName="background3" presStyleLbl="node3" presStyleIdx="2" presStyleCnt="3"/>
      <dgm:spPr>
        <a:noFill/>
      </dgm:spPr>
    </dgm:pt>
    <dgm:pt modelId="{7B5FB170-F07E-42EC-90F1-A972AE9AEF57}" type="pres">
      <dgm:prSet presAssocID="{EBD534DD-2D6C-48EE-BE88-AE785B4A1EB8}" presName="text3" presStyleLbl="fgAcc3" presStyleIdx="2" presStyleCnt="3" custScaleX="130860" custLinFactNeighborX="48441" custLinFactNeighborY="4002">
        <dgm:presLayoutVars>
          <dgm:chPref val="3"/>
        </dgm:presLayoutVars>
      </dgm:prSet>
      <dgm:spPr/>
      <dgm:t>
        <a:bodyPr/>
        <a:lstStyle/>
        <a:p>
          <a:endParaRPr lang="en-US"/>
        </a:p>
      </dgm:t>
    </dgm:pt>
    <dgm:pt modelId="{CD427A04-2E36-4648-B564-2706173DE3D3}" type="pres">
      <dgm:prSet presAssocID="{EBD534DD-2D6C-48EE-BE88-AE785B4A1EB8}" presName="hierChild4" presStyleCnt="0"/>
      <dgm:spPr/>
    </dgm:pt>
  </dgm:ptLst>
  <dgm:cxnLst>
    <dgm:cxn modelId="{0C52BC85-802B-499D-9217-66A98257DDA0}" srcId="{F6BB61DD-098B-436A-A1C3-35A1813EC2D4}" destId="{825781F6-CDFE-42DC-848F-42642C53AEED}" srcOrd="1" destOrd="0" parTransId="{1D2DEFD0-314B-4814-8BBA-BCD6885B4289}" sibTransId="{E7461E51-1A21-4D8A-A249-1A3B71619841}"/>
    <dgm:cxn modelId="{3F864E34-96FA-482F-9447-B5C48E08C766}" srcId="{825781F6-CDFE-42DC-848F-42642C53AEED}" destId="{EBD534DD-2D6C-48EE-BE88-AE785B4A1EB8}" srcOrd="2" destOrd="0" parTransId="{BB8B921F-2175-427A-A799-A69984CDB75A}" sibTransId="{34924B43-58E2-4957-A26A-DA4F142F5347}"/>
    <dgm:cxn modelId="{14DB955E-8101-4F31-83F8-435BC2DAC0D9}" srcId="{F6BB61DD-098B-436A-A1C3-35A1813EC2D4}" destId="{1DA81D82-0300-49C3-85B2-4AEA89659E56}" srcOrd="0" destOrd="0" parTransId="{D2A360D0-8913-476A-95AA-476603AB8208}" sibTransId="{32AEE2D6-9917-42AF-AAA3-535CF6FE62B7}"/>
    <dgm:cxn modelId="{632CFE2A-F282-4020-B14C-30623CAE2A27}" type="presOf" srcId="{B3EB30C5-747A-432F-860B-41BCFA1983D7}" destId="{E6EDB9BA-7F3A-4389-8194-FB707251BE9B}" srcOrd="0" destOrd="0" presId="urn:microsoft.com/office/officeart/2005/8/layout/hierarchy1"/>
    <dgm:cxn modelId="{4BEA9AC3-735B-470F-A9F5-DABC11118246}" type="presOf" srcId="{D2A360D0-8913-476A-95AA-476603AB8208}" destId="{ADDBA4F8-5E90-4DD2-AFA9-EA30EAD93CBA}" srcOrd="0" destOrd="0" presId="urn:microsoft.com/office/officeart/2005/8/layout/hierarchy1"/>
    <dgm:cxn modelId="{38BE8B9E-E6C9-4D79-AC61-94D361DC401E}" type="presOf" srcId="{F6BB61DD-098B-436A-A1C3-35A1813EC2D4}" destId="{F8A6BF12-D0D4-44B1-9F4F-1C54132BE992}" srcOrd="0" destOrd="0" presId="urn:microsoft.com/office/officeart/2005/8/layout/hierarchy1"/>
    <dgm:cxn modelId="{2636C4A0-5745-407C-BCAF-086241BBF69C}" srcId="{BC6B062C-8A37-4892-875D-79FDEB3D80FA}" destId="{F6BB61DD-098B-436A-A1C3-35A1813EC2D4}" srcOrd="0" destOrd="0" parTransId="{1E781B00-4D95-4C2C-882A-8F68E657F8B6}" sibTransId="{0A0B681F-F79F-45A0-BA93-769E24A2B5A8}"/>
    <dgm:cxn modelId="{8B26CCB8-13F3-4410-86B3-CEF8825E2D63}" type="presOf" srcId="{1D2DEFD0-314B-4814-8BBA-BCD6885B4289}" destId="{13C8B7D5-2485-4AC1-A362-937F21083C9A}" srcOrd="0" destOrd="0" presId="urn:microsoft.com/office/officeart/2005/8/layout/hierarchy1"/>
    <dgm:cxn modelId="{8CA1257C-7EF0-4EB4-B4E2-2B89070AF7D3}" type="presOf" srcId="{BB8B921F-2175-427A-A799-A69984CDB75A}" destId="{D83EAD5C-1523-4979-9DE7-EEF0B7C35869}" srcOrd="0" destOrd="0" presId="urn:microsoft.com/office/officeart/2005/8/layout/hierarchy1"/>
    <dgm:cxn modelId="{6F6FB44D-83FF-4FFF-B20B-05625867B987}" type="presOf" srcId="{092C38E6-3CFC-4458-BFF7-4EFE410578E9}" destId="{A902BDD6-A550-40D4-9BAF-7EF945B650E3}" srcOrd="0" destOrd="0" presId="urn:microsoft.com/office/officeart/2005/8/layout/hierarchy1"/>
    <dgm:cxn modelId="{6A0A17B6-0046-4F9A-B2D3-3B8D400D84B9}" type="presOf" srcId="{1AC3385B-89BF-4720-A0D8-38E2A45872B5}" destId="{5287A017-4940-4879-AD47-E646A1AEFC45}" srcOrd="0" destOrd="0" presId="urn:microsoft.com/office/officeart/2005/8/layout/hierarchy1"/>
    <dgm:cxn modelId="{62599FB0-C4A5-42BB-A5A2-538A5DBFDCEE}" type="presOf" srcId="{1DA81D82-0300-49C3-85B2-4AEA89659E56}" destId="{3FCFBA93-8D3F-4840-BE7E-335C8F0F9F08}" srcOrd="0" destOrd="0" presId="urn:microsoft.com/office/officeart/2005/8/layout/hierarchy1"/>
    <dgm:cxn modelId="{274D00F9-CDCD-4FD4-A662-C2BE1D8C1858}" type="presOf" srcId="{825781F6-CDFE-42DC-848F-42642C53AEED}" destId="{5B2F53BF-3E82-487A-B1FB-5A35CAA5534B}" srcOrd="0" destOrd="0" presId="urn:microsoft.com/office/officeart/2005/8/layout/hierarchy1"/>
    <dgm:cxn modelId="{1C06094F-5E20-4E3F-BAA3-90D98EF623F5}" type="presOf" srcId="{BC6B062C-8A37-4892-875D-79FDEB3D80FA}" destId="{17FEEC22-A848-4E2C-8A50-0398E0382C4F}" srcOrd="0" destOrd="0" presId="urn:microsoft.com/office/officeart/2005/8/layout/hierarchy1"/>
    <dgm:cxn modelId="{5C8107D0-A5AC-4A04-9513-0215342D866C}" srcId="{825781F6-CDFE-42DC-848F-42642C53AEED}" destId="{B3EB30C5-747A-432F-860B-41BCFA1983D7}" srcOrd="1" destOrd="0" parTransId="{092C38E6-3CFC-4458-BFF7-4EFE410578E9}" sibTransId="{3D10EEA7-0414-4A7D-A5B4-51C4FD34766D}"/>
    <dgm:cxn modelId="{5BA06C5D-C54A-4D12-8630-B0F75B4F8CC4}" srcId="{825781F6-CDFE-42DC-848F-42642C53AEED}" destId="{727920EF-B8DC-4021-8D30-A9C948F1A295}" srcOrd="0" destOrd="0" parTransId="{1AC3385B-89BF-4720-A0D8-38E2A45872B5}" sibTransId="{3467D4AA-469A-411B-9D57-EF8DDF4E05F8}"/>
    <dgm:cxn modelId="{3A7FA16F-37F6-4341-AE42-3597458BD3DE}" type="presOf" srcId="{727920EF-B8DC-4021-8D30-A9C948F1A295}" destId="{89EE39C8-765B-451F-8D42-4A5DD0BA79A4}" srcOrd="0" destOrd="0" presId="urn:microsoft.com/office/officeart/2005/8/layout/hierarchy1"/>
    <dgm:cxn modelId="{30FE2CA4-4704-4387-A839-E599003E3106}" type="presOf" srcId="{EBD534DD-2D6C-48EE-BE88-AE785B4A1EB8}" destId="{7B5FB170-F07E-42EC-90F1-A972AE9AEF57}" srcOrd="0" destOrd="0" presId="urn:microsoft.com/office/officeart/2005/8/layout/hierarchy1"/>
    <dgm:cxn modelId="{CD6CC8E0-5F9B-4640-8F2A-4BA33DC256D4}" type="presParOf" srcId="{17FEEC22-A848-4E2C-8A50-0398E0382C4F}" destId="{D0AF8C28-5EF8-4621-8088-13A2E66B0897}" srcOrd="0" destOrd="0" presId="urn:microsoft.com/office/officeart/2005/8/layout/hierarchy1"/>
    <dgm:cxn modelId="{072FCE1F-27A6-497D-88A1-FECACEEFE632}" type="presParOf" srcId="{D0AF8C28-5EF8-4621-8088-13A2E66B0897}" destId="{DCD8B107-8C6E-4BAC-9D3B-5C8A1F5BF020}" srcOrd="0" destOrd="0" presId="urn:microsoft.com/office/officeart/2005/8/layout/hierarchy1"/>
    <dgm:cxn modelId="{12252E58-4D90-4754-9DA7-4C7A738C8352}" type="presParOf" srcId="{DCD8B107-8C6E-4BAC-9D3B-5C8A1F5BF020}" destId="{C07431C8-774A-4C0C-8025-82403D23AEEE}" srcOrd="0" destOrd="0" presId="urn:microsoft.com/office/officeart/2005/8/layout/hierarchy1"/>
    <dgm:cxn modelId="{812E1DA2-31E3-439A-8CB4-27944E19E1D3}" type="presParOf" srcId="{DCD8B107-8C6E-4BAC-9D3B-5C8A1F5BF020}" destId="{F8A6BF12-D0D4-44B1-9F4F-1C54132BE992}" srcOrd="1" destOrd="0" presId="urn:microsoft.com/office/officeart/2005/8/layout/hierarchy1"/>
    <dgm:cxn modelId="{75C622B1-EF4D-4038-9835-A7D05A7B9BF6}" type="presParOf" srcId="{D0AF8C28-5EF8-4621-8088-13A2E66B0897}" destId="{E9914C7D-3182-4C35-B8EF-347164FAA5F9}" srcOrd="1" destOrd="0" presId="urn:microsoft.com/office/officeart/2005/8/layout/hierarchy1"/>
    <dgm:cxn modelId="{CB7BB07C-520F-4866-BDF9-468547576F04}" type="presParOf" srcId="{E9914C7D-3182-4C35-B8EF-347164FAA5F9}" destId="{ADDBA4F8-5E90-4DD2-AFA9-EA30EAD93CBA}" srcOrd="0" destOrd="0" presId="urn:microsoft.com/office/officeart/2005/8/layout/hierarchy1"/>
    <dgm:cxn modelId="{8CC50781-8860-4901-9B17-14B23E99EE94}" type="presParOf" srcId="{E9914C7D-3182-4C35-B8EF-347164FAA5F9}" destId="{D834E959-2F89-4A75-AA8A-FA700898FCDE}" srcOrd="1" destOrd="0" presId="urn:microsoft.com/office/officeart/2005/8/layout/hierarchy1"/>
    <dgm:cxn modelId="{344AD61D-31B8-4661-BCCB-9FFABC306514}" type="presParOf" srcId="{D834E959-2F89-4A75-AA8A-FA700898FCDE}" destId="{53E2B9AC-71A6-423A-9971-4468F9FFCA61}" srcOrd="0" destOrd="0" presId="urn:microsoft.com/office/officeart/2005/8/layout/hierarchy1"/>
    <dgm:cxn modelId="{03C7FBA1-A0C0-4D79-BCAB-9E3B81B88958}" type="presParOf" srcId="{53E2B9AC-71A6-423A-9971-4468F9FFCA61}" destId="{567390E5-1E3C-4F71-AC35-AD85C88AF548}" srcOrd="0" destOrd="0" presId="urn:microsoft.com/office/officeart/2005/8/layout/hierarchy1"/>
    <dgm:cxn modelId="{7F704276-679B-47DB-93E6-920856ECB9B7}" type="presParOf" srcId="{53E2B9AC-71A6-423A-9971-4468F9FFCA61}" destId="{3FCFBA93-8D3F-4840-BE7E-335C8F0F9F08}" srcOrd="1" destOrd="0" presId="urn:microsoft.com/office/officeart/2005/8/layout/hierarchy1"/>
    <dgm:cxn modelId="{397E921B-6EBE-4AE1-94BF-F06CF3928FC7}" type="presParOf" srcId="{D834E959-2F89-4A75-AA8A-FA700898FCDE}" destId="{89481D7A-09EB-4298-8FDB-0DC179CAC3CC}" srcOrd="1" destOrd="0" presId="urn:microsoft.com/office/officeart/2005/8/layout/hierarchy1"/>
    <dgm:cxn modelId="{88089AE9-82CC-4341-BB70-63B36CA69B36}" type="presParOf" srcId="{E9914C7D-3182-4C35-B8EF-347164FAA5F9}" destId="{13C8B7D5-2485-4AC1-A362-937F21083C9A}" srcOrd="2" destOrd="0" presId="urn:microsoft.com/office/officeart/2005/8/layout/hierarchy1"/>
    <dgm:cxn modelId="{E8A16618-C4AB-4052-B0C6-BE39E907444D}" type="presParOf" srcId="{E9914C7D-3182-4C35-B8EF-347164FAA5F9}" destId="{28FABBD8-D76A-4DD0-AAE5-CC3120B83BB9}" srcOrd="3" destOrd="0" presId="urn:microsoft.com/office/officeart/2005/8/layout/hierarchy1"/>
    <dgm:cxn modelId="{8918F5C9-1959-4705-9E52-2AE3D77E83E8}" type="presParOf" srcId="{28FABBD8-D76A-4DD0-AAE5-CC3120B83BB9}" destId="{71FB590F-DAC7-4008-ACBC-EF4DB7408DD6}" srcOrd="0" destOrd="0" presId="urn:microsoft.com/office/officeart/2005/8/layout/hierarchy1"/>
    <dgm:cxn modelId="{CCBB4461-6CF5-4A35-80B9-FB5C1BA32664}" type="presParOf" srcId="{71FB590F-DAC7-4008-ACBC-EF4DB7408DD6}" destId="{BA52D304-E0F4-4A79-ACA7-3705E3E69977}" srcOrd="0" destOrd="0" presId="urn:microsoft.com/office/officeart/2005/8/layout/hierarchy1"/>
    <dgm:cxn modelId="{974D6371-0469-4D5B-8A73-746B50E8602B}" type="presParOf" srcId="{71FB590F-DAC7-4008-ACBC-EF4DB7408DD6}" destId="{5B2F53BF-3E82-487A-B1FB-5A35CAA5534B}" srcOrd="1" destOrd="0" presId="urn:microsoft.com/office/officeart/2005/8/layout/hierarchy1"/>
    <dgm:cxn modelId="{26E4F352-1D32-4D34-AAED-B9CE5493B403}" type="presParOf" srcId="{28FABBD8-D76A-4DD0-AAE5-CC3120B83BB9}" destId="{88E8138B-CDBB-442E-9694-1EE88A02F035}" srcOrd="1" destOrd="0" presId="urn:microsoft.com/office/officeart/2005/8/layout/hierarchy1"/>
    <dgm:cxn modelId="{B066DDA3-6D57-4A44-A31C-BDEDA16E460F}" type="presParOf" srcId="{88E8138B-CDBB-442E-9694-1EE88A02F035}" destId="{5287A017-4940-4879-AD47-E646A1AEFC45}" srcOrd="0" destOrd="0" presId="urn:microsoft.com/office/officeart/2005/8/layout/hierarchy1"/>
    <dgm:cxn modelId="{C59A6E96-20C3-477F-B5C8-943BCADAEBCC}" type="presParOf" srcId="{88E8138B-CDBB-442E-9694-1EE88A02F035}" destId="{245768D0-1042-4D87-B8F5-B9D8DA0253AF}" srcOrd="1" destOrd="0" presId="urn:microsoft.com/office/officeart/2005/8/layout/hierarchy1"/>
    <dgm:cxn modelId="{41775416-DE80-4CA4-A013-5A5FF5DC6E0B}" type="presParOf" srcId="{245768D0-1042-4D87-B8F5-B9D8DA0253AF}" destId="{BBE30BB0-5914-4F79-B3B0-343851B99429}" srcOrd="0" destOrd="0" presId="urn:microsoft.com/office/officeart/2005/8/layout/hierarchy1"/>
    <dgm:cxn modelId="{F34BB515-9DA2-4352-9D2F-AF37AB303DB3}" type="presParOf" srcId="{BBE30BB0-5914-4F79-B3B0-343851B99429}" destId="{0982E588-60DD-4791-8B0A-65FEF817F1C2}" srcOrd="0" destOrd="0" presId="urn:microsoft.com/office/officeart/2005/8/layout/hierarchy1"/>
    <dgm:cxn modelId="{B007D6F3-3624-40B3-ACAD-3C137B3ED55D}" type="presParOf" srcId="{BBE30BB0-5914-4F79-B3B0-343851B99429}" destId="{89EE39C8-765B-451F-8D42-4A5DD0BA79A4}" srcOrd="1" destOrd="0" presId="urn:microsoft.com/office/officeart/2005/8/layout/hierarchy1"/>
    <dgm:cxn modelId="{DB80803D-7DBA-41B6-94F2-06E704B7C9F5}" type="presParOf" srcId="{245768D0-1042-4D87-B8F5-B9D8DA0253AF}" destId="{9B4555B0-3A62-46D2-9AE5-241769D313AF}" srcOrd="1" destOrd="0" presId="urn:microsoft.com/office/officeart/2005/8/layout/hierarchy1"/>
    <dgm:cxn modelId="{99565296-75E9-452F-B82C-D9666EA39717}" type="presParOf" srcId="{88E8138B-CDBB-442E-9694-1EE88A02F035}" destId="{A902BDD6-A550-40D4-9BAF-7EF945B650E3}" srcOrd="2" destOrd="0" presId="urn:microsoft.com/office/officeart/2005/8/layout/hierarchy1"/>
    <dgm:cxn modelId="{A0A67E46-A81D-40F4-936F-ED09FCCE270D}" type="presParOf" srcId="{88E8138B-CDBB-442E-9694-1EE88A02F035}" destId="{356E91D5-777E-434B-89FC-D3ABD96E3CCE}" srcOrd="3" destOrd="0" presId="urn:microsoft.com/office/officeart/2005/8/layout/hierarchy1"/>
    <dgm:cxn modelId="{8C913583-98AB-4992-8694-FA59C03BDDB7}" type="presParOf" srcId="{356E91D5-777E-434B-89FC-D3ABD96E3CCE}" destId="{9AA97136-C7F6-48DF-9652-FA973495145A}" srcOrd="0" destOrd="0" presId="urn:microsoft.com/office/officeart/2005/8/layout/hierarchy1"/>
    <dgm:cxn modelId="{ECDBFAA3-D229-4047-966B-5B5393D1AD4A}" type="presParOf" srcId="{9AA97136-C7F6-48DF-9652-FA973495145A}" destId="{8CB6358D-DA07-4416-8248-B85F511BC758}" srcOrd="0" destOrd="0" presId="urn:microsoft.com/office/officeart/2005/8/layout/hierarchy1"/>
    <dgm:cxn modelId="{208C1DD0-A9BA-465A-AA93-D49945823DF5}" type="presParOf" srcId="{9AA97136-C7F6-48DF-9652-FA973495145A}" destId="{E6EDB9BA-7F3A-4389-8194-FB707251BE9B}" srcOrd="1" destOrd="0" presId="urn:microsoft.com/office/officeart/2005/8/layout/hierarchy1"/>
    <dgm:cxn modelId="{5C9CCF21-EE64-4207-B25A-41536FF0D63E}" type="presParOf" srcId="{356E91D5-777E-434B-89FC-D3ABD96E3CCE}" destId="{C5D3D095-60F4-4D18-95E1-4571EAB7A553}" srcOrd="1" destOrd="0" presId="urn:microsoft.com/office/officeart/2005/8/layout/hierarchy1"/>
    <dgm:cxn modelId="{97E85021-619C-4BCD-B94B-A815AFF0D333}" type="presParOf" srcId="{88E8138B-CDBB-442E-9694-1EE88A02F035}" destId="{D83EAD5C-1523-4979-9DE7-EEF0B7C35869}" srcOrd="4" destOrd="0" presId="urn:microsoft.com/office/officeart/2005/8/layout/hierarchy1"/>
    <dgm:cxn modelId="{C23B776E-3433-44D5-9881-71D320991876}" type="presParOf" srcId="{88E8138B-CDBB-442E-9694-1EE88A02F035}" destId="{72DD8EDA-5424-40A5-B604-13F3022519EB}" srcOrd="5" destOrd="0" presId="urn:microsoft.com/office/officeart/2005/8/layout/hierarchy1"/>
    <dgm:cxn modelId="{4BEDD402-AF4D-475A-AE48-544BB60B49D6}" type="presParOf" srcId="{72DD8EDA-5424-40A5-B604-13F3022519EB}" destId="{EB01DEB3-D07A-41E4-A8FE-8DC062F207C3}" srcOrd="0" destOrd="0" presId="urn:microsoft.com/office/officeart/2005/8/layout/hierarchy1"/>
    <dgm:cxn modelId="{4F735D50-4680-4BDE-A55C-7CED465D64E1}" type="presParOf" srcId="{EB01DEB3-D07A-41E4-A8FE-8DC062F207C3}" destId="{475BBD1B-2F5B-4875-BD3F-A15B2BA10D06}" srcOrd="0" destOrd="0" presId="urn:microsoft.com/office/officeart/2005/8/layout/hierarchy1"/>
    <dgm:cxn modelId="{989C99B5-7A7A-43BB-BCB4-A3E2EEC76C6C}" type="presParOf" srcId="{EB01DEB3-D07A-41E4-A8FE-8DC062F207C3}" destId="{7B5FB170-F07E-42EC-90F1-A972AE9AEF57}" srcOrd="1" destOrd="0" presId="urn:microsoft.com/office/officeart/2005/8/layout/hierarchy1"/>
    <dgm:cxn modelId="{991DA84C-C4F6-4849-BB6C-1853D34DC32B}" type="presParOf" srcId="{72DD8EDA-5424-40A5-B604-13F3022519EB}" destId="{CD427A04-2E36-4648-B564-2706173DE3D3}"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3EAD5C-1523-4979-9DE7-EEF0B7C35869}">
      <dsp:nvSpPr>
        <dsp:cNvPr id="0" name=""/>
        <dsp:cNvSpPr/>
      </dsp:nvSpPr>
      <dsp:spPr>
        <a:xfrm>
          <a:off x="4881834" y="3131714"/>
          <a:ext cx="1969238" cy="531675"/>
        </a:xfrm>
        <a:custGeom>
          <a:avLst/>
          <a:gdLst/>
          <a:ahLst/>
          <a:cxnLst/>
          <a:rect l="0" t="0" r="0" b="0"/>
          <a:pathLst>
            <a:path>
              <a:moveTo>
                <a:pt x="0" y="0"/>
              </a:moveTo>
              <a:lnTo>
                <a:pt x="0" y="364830"/>
              </a:lnTo>
              <a:lnTo>
                <a:pt x="1969238" y="364830"/>
              </a:lnTo>
              <a:lnTo>
                <a:pt x="1969238" y="5316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02BDD6-A550-40D4-9BAF-7EF945B650E3}">
      <dsp:nvSpPr>
        <dsp:cNvPr id="0" name=""/>
        <dsp:cNvSpPr/>
      </dsp:nvSpPr>
      <dsp:spPr>
        <a:xfrm>
          <a:off x="4199172" y="3131714"/>
          <a:ext cx="682661" cy="526109"/>
        </a:xfrm>
        <a:custGeom>
          <a:avLst/>
          <a:gdLst/>
          <a:ahLst/>
          <a:cxnLst/>
          <a:rect l="0" t="0" r="0" b="0"/>
          <a:pathLst>
            <a:path>
              <a:moveTo>
                <a:pt x="682661" y="0"/>
              </a:moveTo>
              <a:lnTo>
                <a:pt x="682661" y="359264"/>
              </a:lnTo>
              <a:lnTo>
                <a:pt x="0" y="359264"/>
              </a:lnTo>
              <a:lnTo>
                <a:pt x="0" y="5261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87A017-4940-4879-AD47-E646A1AEFC45}">
      <dsp:nvSpPr>
        <dsp:cNvPr id="0" name=""/>
        <dsp:cNvSpPr/>
      </dsp:nvSpPr>
      <dsp:spPr>
        <a:xfrm>
          <a:off x="1692406" y="3131714"/>
          <a:ext cx="3189427" cy="529368"/>
        </a:xfrm>
        <a:custGeom>
          <a:avLst/>
          <a:gdLst/>
          <a:ahLst/>
          <a:cxnLst/>
          <a:rect l="0" t="0" r="0" b="0"/>
          <a:pathLst>
            <a:path>
              <a:moveTo>
                <a:pt x="3189427" y="0"/>
              </a:moveTo>
              <a:lnTo>
                <a:pt x="3189427" y="362523"/>
              </a:lnTo>
              <a:lnTo>
                <a:pt x="0" y="362523"/>
              </a:lnTo>
              <a:lnTo>
                <a:pt x="0" y="5293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C8B7D5-2485-4AC1-A362-937F21083C9A}">
      <dsp:nvSpPr>
        <dsp:cNvPr id="0" name=""/>
        <dsp:cNvSpPr/>
      </dsp:nvSpPr>
      <dsp:spPr>
        <a:xfrm>
          <a:off x="3077778" y="1308759"/>
          <a:ext cx="1804056" cy="679301"/>
        </a:xfrm>
        <a:custGeom>
          <a:avLst/>
          <a:gdLst/>
          <a:ahLst/>
          <a:cxnLst/>
          <a:rect l="0" t="0" r="0" b="0"/>
          <a:pathLst>
            <a:path>
              <a:moveTo>
                <a:pt x="0" y="0"/>
              </a:moveTo>
              <a:lnTo>
                <a:pt x="0" y="512456"/>
              </a:lnTo>
              <a:lnTo>
                <a:pt x="1804056" y="512456"/>
              </a:lnTo>
              <a:lnTo>
                <a:pt x="1804056" y="6793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DBA4F8-5E90-4DD2-AFA9-EA30EAD93CBA}">
      <dsp:nvSpPr>
        <dsp:cNvPr id="0" name=""/>
        <dsp:cNvSpPr/>
      </dsp:nvSpPr>
      <dsp:spPr>
        <a:xfrm>
          <a:off x="700400" y="1308759"/>
          <a:ext cx="2377378" cy="684871"/>
        </a:xfrm>
        <a:custGeom>
          <a:avLst/>
          <a:gdLst/>
          <a:ahLst/>
          <a:cxnLst/>
          <a:rect l="0" t="0" r="0" b="0"/>
          <a:pathLst>
            <a:path>
              <a:moveTo>
                <a:pt x="2377378" y="0"/>
              </a:moveTo>
              <a:lnTo>
                <a:pt x="2377378" y="518025"/>
              </a:lnTo>
              <a:lnTo>
                <a:pt x="0" y="518025"/>
              </a:lnTo>
              <a:lnTo>
                <a:pt x="0" y="6848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7431C8-774A-4C0C-8025-82403D23AEEE}">
      <dsp:nvSpPr>
        <dsp:cNvPr id="0" name=""/>
        <dsp:cNvSpPr/>
      </dsp:nvSpPr>
      <dsp:spPr>
        <a:xfrm>
          <a:off x="952069" y="-158764"/>
          <a:ext cx="4251418" cy="1467524"/>
        </a:xfrm>
        <a:prstGeom prst="roundRect">
          <a:avLst>
            <a:gd name="adj" fmla="val 10000"/>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A6BF12-D0D4-44B1-9F4F-1C54132BE992}">
      <dsp:nvSpPr>
        <dsp:cNvPr id="0" name=""/>
        <dsp:cNvSpPr/>
      </dsp:nvSpPr>
      <dsp:spPr>
        <a:xfrm>
          <a:off x="1152183" y="31343"/>
          <a:ext cx="4251418" cy="1467524"/>
        </a:xfrm>
        <a:prstGeom prst="roundRect">
          <a:avLst>
            <a:gd name="adj" fmla="val 10000"/>
          </a:avLst>
        </a:prstGeom>
        <a:solidFill>
          <a:schemeClr val="tx2">
            <a:lumMod val="60000"/>
            <a:lumOff val="40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bg1"/>
              </a:solidFill>
            </a:rPr>
            <a:t>Sputum smear positive cases</a:t>
          </a:r>
        </a:p>
        <a:p>
          <a:pPr lvl="0" algn="ctr" defTabSz="1066800">
            <a:lnSpc>
              <a:spcPct val="90000"/>
            </a:lnSpc>
            <a:spcBef>
              <a:spcPct val="0"/>
            </a:spcBef>
            <a:spcAft>
              <a:spcPct val="35000"/>
            </a:spcAft>
          </a:pPr>
          <a:r>
            <a:rPr lang="en-ZA" sz="2400" kern="1200" dirty="0" smtClean="0">
              <a:solidFill>
                <a:schemeClr val="bg1"/>
              </a:solidFill>
            </a:rPr>
            <a:t>= 40 442</a:t>
          </a:r>
          <a:endParaRPr lang="en-US" sz="2400" kern="1200" dirty="0">
            <a:solidFill>
              <a:schemeClr val="bg1"/>
            </a:solidFill>
          </a:endParaRPr>
        </a:p>
      </dsp:txBody>
      <dsp:txXfrm>
        <a:off x="1195165" y="74325"/>
        <a:ext cx="4165454" cy="1381560"/>
      </dsp:txXfrm>
    </dsp:sp>
    <dsp:sp modelId="{567390E5-1E3C-4F71-AC35-AD85C88AF548}">
      <dsp:nvSpPr>
        <dsp:cNvPr id="0" name=""/>
        <dsp:cNvSpPr/>
      </dsp:nvSpPr>
      <dsp:spPr>
        <a:xfrm>
          <a:off x="-200114" y="1993630"/>
          <a:ext cx="1801028" cy="1143653"/>
        </a:xfrm>
        <a:prstGeom prst="roundRect">
          <a:avLst>
            <a:gd name="adj" fmla="val 10000"/>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CFBA93-8D3F-4840-BE7E-335C8F0F9F08}">
      <dsp:nvSpPr>
        <dsp:cNvPr id="0" name=""/>
        <dsp:cNvSpPr/>
      </dsp:nvSpPr>
      <dsp:spPr>
        <a:xfrm>
          <a:off x="0" y="2183739"/>
          <a:ext cx="1801028" cy="1143653"/>
        </a:xfrm>
        <a:prstGeom prst="roundRect">
          <a:avLst>
            <a:gd name="adj" fmla="val 10000"/>
          </a:avLst>
        </a:prstGeom>
        <a:solidFill>
          <a:schemeClr val="tx2">
            <a:lumMod val="20000"/>
            <a:lumOff val="80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New cases</a:t>
          </a:r>
        </a:p>
        <a:p>
          <a:pPr lvl="0" algn="ctr" defTabSz="1066800">
            <a:lnSpc>
              <a:spcPct val="90000"/>
            </a:lnSpc>
            <a:spcBef>
              <a:spcPct val="0"/>
            </a:spcBef>
            <a:spcAft>
              <a:spcPct val="35000"/>
            </a:spcAft>
          </a:pPr>
          <a:r>
            <a:rPr lang="en-US" sz="2400" kern="1200" dirty="0" smtClean="0"/>
            <a:t>=86 141</a:t>
          </a:r>
          <a:endParaRPr lang="en-US" sz="2400" kern="1200" dirty="0"/>
        </a:p>
      </dsp:txBody>
      <dsp:txXfrm>
        <a:off x="33496" y="2217235"/>
        <a:ext cx="1734036" cy="1076661"/>
      </dsp:txXfrm>
    </dsp:sp>
    <dsp:sp modelId="{BA52D304-E0F4-4A79-ACA7-3705E3E69977}">
      <dsp:nvSpPr>
        <dsp:cNvPr id="0" name=""/>
        <dsp:cNvSpPr/>
      </dsp:nvSpPr>
      <dsp:spPr>
        <a:xfrm>
          <a:off x="3366566" y="1988061"/>
          <a:ext cx="3030536" cy="1143653"/>
        </a:xfrm>
        <a:prstGeom prst="roundRect">
          <a:avLst>
            <a:gd name="adj" fmla="val 10000"/>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2F53BF-3E82-487A-B1FB-5A35CAA5534B}">
      <dsp:nvSpPr>
        <dsp:cNvPr id="0" name=""/>
        <dsp:cNvSpPr/>
      </dsp:nvSpPr>
      <dsp:spPr>
        <a:xfrm>
          <a:off x="3566680" y="2178169"/>
          <a:ext cx="3030536" cy="1143653"/>
        </a:xfrm>
        <a:prstGeom prst="roundRect">
          <a:avLst>
            <a:gd name="adj" fmla="val 10000"/>
          </a:avLst>
        </a:prstGeom>
        <a:solidFill>
          <a:schemeClr val="accent6">
            <a:lumMod val="20000"/>
            <a:lumOff val="80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Re-treatment</a:t>
          </a:r>
        </a:p>
        <a:p>
          <a:pPr lvl="0" algn="ctr" defTabSz="1066800">
            <a:lnSpc>
              <a:spcPct val="90000"/>
            </a:lnSpc>
            <a:spcBef>
              <a:spcPct val="0"/>
            </a:spcBef>
            <a:spcAft>
              <a:spcPct val="35000"/>
            </a:spcAft>
          </a:pPr>
          <a:r>
            <a:rPr lang="en-US" sz="2400" kern="1200" dirty="0" smtClean="0"/>
            <a:t>=11 025</a:t>
          </a:r>
          <a:endParaRPr lang="en-US" sz="2400" kern="1200" dirty="0"/>
        </a:p>
      </dsp:txBody>
      <dsp:txXfrm>
        <a:off x="3600176" y="2211665"/>
        <a:ext cx="2963544" cy="1076661"/>
      </dsp:txXfrm>
    </dsp:sp>
    <dsp:sp modelId="{0982E588-60DD-4791-8B0A-65FEF817F1C2}">
      <dsp:nvSpPr>
        <dsp:cNvPr id="0" name=""/>
        <dsp:cNvSpPr/>
      </dsp:nvSpPr>
      <dsp:spPr>
        <a:xfrm>
          <a:off x="768677" y="3661083"/>
          <a:ext cx="1847459" cy="1143653"/>
        </a:xfrm>
        <a:prstGeom prst="roundRect">
          <a:avLst>
            <a:gd name="adj" fmla="val 10000"/>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EE39C8-765B-451F-8D42-4A5DD0BA79A4}">
      <dsp:nvSpPr>
        <dsp:cNvPr id="0" name=""/>
        <dsp:cNvSpPr/>
      </dsp:nvSpPr>
      <dsp:spPr>
        <a:xfrm>
          <a:off x="968791" y="3851191"/>
          <a:ext cx="1847459" cy="1143653"/>
        </a:xfrm>
        <a:prstGeom prst="roundRect">
          <a:avLst>
            <a:gd name="adj" fmla="val 10000"/>
          </a:avLst>
        </a:prstGeom>
        <a:solidFill>
          <a:schemeClr val="accent6">
            <a:lumMod val="20000"/>
            <a:lumOff val="80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After default</a:t>
          </a:r>
        </a:p>
        <a:p>
          <a:pPr lvl="0" algn="ctr" defTabSz="1066800">
            <a:lnSpc>
              <a:spcPct val="90000"/>
            </a:lnSpc>
            <a:spcBef>
              <a:spcPct val="0"/>
            </a:spcBef>
            <a:spcAft>
              <a:spcPct val="35000"/>
            </a:spcAft>
          </a:pPr>
          <a:r>
            <a:rPr lang="en-US" sz="2400" kern="1200" dirty="0" smtClean="0"/>
            <a:t>=1 879</a:t>
          </a:r>
          <a:endParaRPr lang="en-US" sz="2400" kern="1200" dirty="0"/>
        </a:p>
      </dsp:txBody>
      <dsp:txXfrm>
        <a:off x="1002287" y="3884687"/>
        <a:ext cx="1780467" cy="1076661"/>
      </dsp:txXfrm>
    </dsp:sp>
    <dsp:sp modelId="{8CB6358D-DA07-4416-8248-B85F511BC758}">
      <dsp:nvSpPr>
        <dsp:cNvPr id="0" name=""/>
        <dsp:cNvSpPr/>
      </dsp:nvSpPr>
      <dsp:spPr>
        <a:xfrm>
          <a:off x="3298658" y="3657823"/>
          <a:ext cx="1801028" cy="1143653"/>
        </a:xfrm>
        <a:prstGeom prst="roundRect">
          <a:avLst>
            <a:gd name="adj" fmla="val 10000"/>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EDB9BA-7F3A-4389-8194-FB707251BE9B}">
      <dsp:nvSpPr>
        <dsp:cNvPr id="0" name=""/>
        <dsp:cNvSpPr/>
      </dsp:nvSpPr>
      <dsp:spPr>
        <a:xfrm>
          <a:off x="3498772" y="3847932"/>
          <a:ext cx="1801028" cy="1143653"/>
        </a:xfrm>
        <a:prstGeom prst="roundRect">
          <a:avLst>
            <a:gd name="adj" fmla="val 10000"/>
          </a:avLst>
        </a:prstGeom>
        <a:solidFill>
          <a:schemeClr val="accent6">
            <a:lumMod val="20000"/>
            <a:lumOff val="80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After failure</a:t>
          </a:r>
        </a:p>
        <a:p>
          <a:pPr lvl="0" algn="ctr" defTabSz="1066800">
            <a:lnSpc>
              <a:spcPct val="90000"/>
            </a:lnSpc>
            <a:spcBef>
              <a:spcPct val="0"/>
            </a:spcBef>
            <a:spcAft>
              <a:spcPct val="35000"/>
            </a:spcAft>
          </a:pPr>
          <a:r>
            <a:rPr lang="en-US" sz="2400" kern="1200" dirty="0" smtClean="0"/>
            <a:t>=1 148</a:t>
          </a:r>
          <a:endParaRPr lang="en-US" sz="2400" kern="1200" dirty="0"/>
        </a:p>
      </dsp:txBody>
      <dsp:txXfrm>
        <a:off x="3532268" y="3881428"/>
        <a:ext cx="1734036" cy="1076661"/>
      </dsp:txXfrm>
    </dsp:sp>
    <dsp:sp modelId="{475BBD1B-2F5B-4875-BD3F-A15B2BA10D06}">
      <dsp:nvSpPr>
        <dsp:cNvPr id="0" name=""/>
        <dsp:cNvSpPr/>
      </dsp:nvSpPr>
      <dsp:spPr>
        <a:xfrm>
          <a:off x="5672659" y="3663390"/>
          <a:ext cx="2356826" cy="1143653"/>
        </a:xfrm>
        <a:prstGeom prst="roundRect">
          <a:avLst>
            <a:gd name="adj" fmla="val 10000"/>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5FB170-F07E-42EC-90F1-A972AE9AEF57}">
      <dsp:nvSpPr>
        <dsp:cNvPr id="0" name=""/>
        <dsp:cNvSpPr/>
      </dsp:nvSpPr>
      <dsp:spPr>
        <a:xfrm>
          <a:off x="5872773" y="3853498"/>
          <a:ext cx="2356826" cy="1143653"/>
        </a:xfrm>
        <a:prstGeom prst="roundRect">
          <a:avLst>
            <a:gd name="adj" fmla="val 10000"/>
          </a:avLst>
        </a:prstGeom>
        <a:solidFill>
          <a:schemeClr val="accent6">
            <a:lumMod val="20000"/>
            <a:lumOff val="80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After Relapse</a:t>
          </a:r>
        </a:p>
        <a:p>
          <a:pPr lvl="0" algn="ctr" defTabSz="1066800">
            <a:lnSpc>
              <a:spcPct val="90000"/>
            </a:lnSpc>
            <a:spcBef>
              <a:spcPct val="0"/>
            </a:spcBef>
            <a:spcAft>
              <a:spcPct val="35000"/>
            </a:spcAft>
          </a:pPr>
          <a:r>
            <a:rPr lang="en-US" sz="2400" kern="1200" dirty="0" smtClean="0"/>
            <a:t>=2 777</a:t>
          </a:r>
          <a:endParaRPr lang="en-US" sz="2400" kern="1200" dirty="0"/>
        </a:p>
      </dsp:txBody>
      <dsp:txXfrm>
        <a:off x="5906269" y="3886994"/>
        <a:ext cx="2289834" cy="107666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C338D58-20E0-4C0D-952E-5BAC6692E446}" type="datetimeFigureOut">
              <a:rPr lang="en-ZA"/>
              <a:pPr>
                <a:defRPr/>
              </a:pPr>
              <a:t>2012/11/01</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6C8EB85-013D-4917-9577-CA448D69769D}" type="slidenum">
              <a:rPr lang="en-ZA"/>
              <a:pPr>
                <a:defRPr/>
              </a:pPr>
              <a:t>‹#›</a:t>
            </a:fld>
            <a:endParaRPr lang="en-ZA"/>
          </a:p>
        </p:txBody>
      </p:sp>
    </p:spTree>
    <p:extLst>
      <p:ext uri="{BB962C8B-B14F-4D97-AF65-F5344CB8AC3E}">
        <p14:creationId xmlns:p14="http://schemas.microsoft.com/office/powerpoint/2010/main" val="9835824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F705CF1-B0B4-4257-AFF5-27A82599FA81}" type="slidenum">
              <a:rPr lang="en-ZA" smtClean="0"/>
              <a:pPr>
                <a:defRPr/>
              </a:pPr>
              <a:t>1</a:t>
            </a:fld>
            <a:endParaRPr lang="en-Z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ZA" dirty="0" smtClean="0"/>
              <a:t>The graph shows the proportion</a:t>
            </a:r>
            <a:r>
              <a:rPr lang="en-ZA" baseline="0" dirty="0" smtClean="0"/>
              <a:t> of cases that were classified as ‘</a:t>
            </a:r>
            <a:r>
              <a:rPr lang="en-ZA" dirty="0" smtClean="0"/>
              <a:t>cured’ at the end of TB treatment, among</a:t>
            </a:r>
            <a:r>
              <a:rPr lang="en-ZA" baseline="0" dirty="0" smtClean="0"/>
              <a:t> the new and re-treatment cases. </a:t>
            </a:r>
          </a:p>
          <a:p>
            <a:endParaRPr lang="en-ZA" baseline="0" dirty="0" smtClean="0"/>
          </a:p>
          <a:p>
            <a:r>
              <a:rPr lang="en-ZA" baseline="0" dirty="0" smtClean="0"/>
              <a:t>Cure rates were generally lower among patients previously treated for TB compared to those that were being treated for TB for the first time. </a:t>
            </a:r>
          </a:p>
          <a:p>
            <a:endParaRPr lang="en-ZA" baseline="0" dirty="0" smtClean="0"/>
          </a:p>
          <a:p>
            <a:r>
              <a:rPr lang="en-ZA" baseline="0" dirty="0" smtClean="0"/>
              <a:t>Over the five year period the cure rates showed a gradual increase, though they remained below the national minimum target of 85%.</a:t>
            </a:r>
          </a:p>
        </p:txBody>
      </p:sp>
      <p:sp>
        <p:nvSpPr>
          <p:cNvPr id="4" name="Slide Number Placeholder 3"/>
          <p:cNvSpPr>
            <a:spLocks noGrp="1"/>
          </p:cNvSpPr>
          <p:nvPr>
            <p:ph type="sldNum" sz="quarter" idx="5"/>
          </p:nvPr>
        </p:nvSpPr>
        <p:spPr/>
        <p:txBody>
          <a:bodyPr/>
          <a:lstStyle/>
          <a:p>
            <a:pPr>
              <a:defRPr/>
            </a:pPr>
            <a:fld id="{5C4F0EE9-2569-4EE5-97D5-382671DDD13B}" type="slidenum">
              <a:rPr lang="en-ZA" smtClean="0"/>
              <a:pPr>
                <a:defRPr/>
              </a:pPr>
              <a:t>10</a:t>
            </a:fld>
            <a:endParaRPr lang="en-Z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ZA" dirty="0" smtClean="0"/>
              <a:t>This graph is showing the treatment success rates,</a:t>
            </a:r>
            <a:r>
              <a:rPr lang="en-ZA" baseline="0" dirty="0" smtClean="0"/>
              <a:t> which is the sum of the patients who were ‘cured’ and those who completed treatment but were not evaluated for sputum smear status at the end of treatment. </a:t>
            </a:r>
          </a:p>
          <a:p>
            <a:pPr eaLnBrk="1" hangingPunct="1">
              <a:spcBef>
                <a:spcPct val="0"/>
              </a:spcBef>
            </a:pPr>
            <a:endParaRPr lang="en-ZA" baseline="0" dirty="0" smtClean="0"/>
          </a:p>
          <a:p>
            <a:pPr eaLnBrk="1" hangingPunct="1">
              <a:spcBef>
                <a:spcPct val="0"/>
              </a:spcBef>
            </a:pPr>
            <a:r>
              <a:rPr lang="en-ZA" baseline="0" dirty="0" smtClean="0"/>
              <a:t>The treatment success improved over the five years, especially among the new TB cases. We also noted some decrease in the proportion of patients classified as treatment completed, without sputum evaluation – again, this trend was most notable among the new TB cases, compared to the re-treatment cases. </a:t>
            </a:r>
            <a:endParaRPr lang="en-ZA" dirty="0" smtClean="0"/>
          </a:p>
        </p:txBody>
      </p:sp>
      <p:sp>
        <p:nvSpPr>
          <p:cNvPr id="4" name="Slide Number Placeholder 3"/>
          <p:cNvSpPr>
            <a:spLocks noGrp="1"/>
          </p:cNvSpPr>
          <p:nvPr>
            <p:ph type="sldNum" sz="quarter" idx="5"/>
          </p:nvPr>
        </p:nvSpPr>
        <p:spPr/>
        <p:txBody>
          <a:bodyPr/>
          <a:lstStyle/>
          <a:p>
            <a:pPr>
              <a:defRPr/>
            </a:pPr>
            <a:fld id="{59D1A9F8-6503-4A2C-8D3D-75606D0F05B0}" type="slidenum">
              <a:rPr lang="en-ZA" smtClean="0"/>
              <a:pPr>
                <a:defRPr/>
              </a:pPr>
              <a:t>11</a:t>
            </a:fld>
            <a:endParaRPr lang="en-Z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r>
              <a:rPr lang="en-ZA" dirty="0" smtClean="0"/>
              <a:t>This graph is</a:t>
            </a:r>
            <a:r>
              <a:rPr lang="en-ZA" baseline="0" dirty="0" smtClean="0"/>
              <a:t> showing the proportion of patients whose sputum remained smear positive at the end of TB treatment. Such patients are classified as treatment failure. </a:t>
            </a:r>
          </a:p>
          <a:p>
            <a:endParaRPr lang="en-ZA" dirty="0" smtClean="0"/>
          </a:p>
          <a:p>
            <a:r>
              <a:rPr lang="en-ZA" dirty="0" smtClean="0"/>
              <a:t>The treatment failure rate was below 2.5% for the whole study period. However, retreatment failure was higher among patients</a:t>
            </a:r>
            <a:r>
              <a:rPr lang="en-ZA" baseline="0" dirty="0" smtClean="0"/>
              <a:t> on TB retreatment, compared t</a:t>
            </a:r>
            <a:r>
              <a:rPr lang="en-ZA" dirty="0" smtClean="0"/>
              <a:t>o the new cases. </a:t>
            </a:r>
          </a:p>
        </p:txBody>
      </p:sp>
      <p:sp>
        <p:nvSpPr>
          <p:cNvPr id="4" name="Slide Number Placeholder 3"/>
          <p:cNvSpPr>
            <a:spLocks noGrp="1"/>
          </p:cNvSpPr>
          <p:nvPr>
            <p:ph type="sldNum" sz="quarter" idx="5"/>
          </p:nvPr>
        </p:nvSpPr>
        <p:spPr/>
        <p:txBody>
          <a:bodyPr/>
          <a:lstStyle/>
          <a:p>
            <a:pPr>
              <a:defRPr/>
            </a:pPr>
            <a:fld id="{D61C74B2-E841-4B7E-8C34-22C40B0D8175}" type="slidenum">
              <a:rPr lang="en-ZA" smtClean="0"/>
              <a:pPr>
                <a:defRPr/>
              </a:pPr>
              <a:t>12</a:t>
            </a:fld>
            <a:endParaRPr lang="en-Z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r>
              <a:rPr lang="en-ZA" dirty="0" smtClean="0"/>
              <a:t>The graph</a:t>
            </a:r>
            <a:r>
              <a:rPr lang="en-ZA" baseline="0" dirty="0" smtClean="0"/>
              <a:t> shows the </a:t>
            </a:r>
            <a:r>
              <a:rPr lang="en-ZA" dirty="0" smtClean="0"/>
              <a:t>proportion of patients who defaulted TB</a:t>
            </a:r>
            <a:r>
              <a:rPr lang="en-ZA" baseline="0" dirty="0" smtClean="0"/>
              <a:t> treatment each year. According to the targets set by the National TB Control Programme, the defaulter rate should be kept below 5%. </a:t>
            </a:r>
          </a:p>
          <a:p>
            <a:endParaRPr lang="en-ZA" baseline="0" dirty="0" smtClean="0"/>
          </a:p>
          <a:p>
            <a:r>
              <a:rPr lang="en-ZA" baseline="0" dirty="0" smtClean="0"/>
              <a:t>In Limpopo province the defaulter rate was above 5% throughout the 5 year period. The rate was notably higher among patients on retreatment compared to the new cases.</a:t>
            </a:r>
            <a:endParaRPr lang="en-ZA" dirty="0" smtClean="0"/>
          </a:p>
        </p:txBody>
      </p:sp>
      <p:sp>
        <p:nvSpPr>
          <p:cNvPr id="4" name="Slide Number Placeholder 3"/>
          <p:cNvSpPr>
            <a:spLocks noGrp="1"/>
          </p:cNvSpPr>
          <p:nvPr>
            <p:ph type="sldNum" sz="quarter" idx="5"/>
          </p:nvPr>
        </p:nvSpPr>
        <p:spPr/>
        <p:txBody>
          <a:bodyPr/>
          <a:lstStyle/>
          <a:p>
            <a:pPr>
              <a:defRPr/>
            </a:pPr>
            <a:fld id="{2AD2345A-EE86-4012-84C0-A62E5A833E16}" type="slidenum">
              <a:rPr lang="en-ZA" smtClean="0"/>
              <a:pPr>
                <a:defRPr/>
              </a:pPr>
              <a:t>13</a:t>
            </a:fld>
            <a:endParaRPr lang="en-Z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ZA" dirty="0" smtClean="0"/>
              <a:t>This</a:t>
            </a:r>
            <a:r>
              <a:rPr lang="en-ZA" baseline="0" dirty="0" smtClean="0"/>
              <a:t> graph is showing the proportion of patients who died while on TB treatment. According to the National TB control Programme, the death rate among TB patients should be below 5%.</a:t>
            </a:r>
          </a:p>
          <a:p>
            <a:pPr eaLnBrk="1" hangingPunct="1">
              <a:spcBef>
                <a:spcPct val="0"/>
              </a:spcBef>
            </a:pPr>
            <a:endParaRPr lang="en-ZA" baseline="0" dirty="0" smtClean="0"/>
          </a:p>
          <a:p>
            <a:pPr eaLnBrk="1" hangingPunct="1">
              <a:spcBef>
                <a:spcPct val="0"/>
              </a:spcBef>
            </a:pPr>
            <a:r>
              <a:rPr lang="en-ZA" baseline="0" dirty="0" smtClean="0"/>
              <a:t>In Limpopo province the death rates among the TB patients were above 5% through the five year period, and the rates were also higher among patients on retreatment for TB. </a:t>
            </a:r>
            <a:endParaRPr lang="en-US" dirty="0" smtClean="0"/>
          </a:p>
        </p:txBody>
      </p:sp>
      <p:sp>
        <p:nvSpPr>
          <p:cNvPr id="4" name="Slide Number Placeholder 3"/>
          <p:cNvSpPr>
            <a:spLocks noGrp="1"/>
          </p:cNvSpPr>
          <p:nvPr>
            <p:ph type="sldNum" sz="quarter" idx="5"/>
          </p:nvPr>
        </p:nvSpPr>
        <p:spPr/>
        <p:txBody>
          <a:bodyPr/>
          <a:lstStyle/>
          <a:p>
            <a:pPr>
              <a:defRPr/>
            </a:pPr>
            <a:fld id="{93D77F59-9DE6-4791-9D8A-1E12FB476973}" type="slidenum">
              <a:rPr lang="en-ZA" smtClean="0"/>
              <a:pPr>
                <a:defRPr/>
              </a:pPr>
              <a:t>14</a:t>
            </a:fld>
            <a:endParaRPr lang="en-Z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ZA" dirty="0" smtClean="0"/>
              <a:t>We then looked at some of the variables that were associated with unfavourable treatment outcomes (defined</a:t>
            </a:r>
            <a:r>
              <a:rPr lang="en-ZA" baseline="0" dirty="0" smtClean="0"/>
              <a:t> as death, treatment default and treatment failure)</a:t>
            </a:r>
            <a:r>
              <a:rPr lang="en-ZA" dirty="0" smtClean="0"/>
              <a:t>. </a:t>
            </a:r>
          </a:p>
          <a:p>
            <a:pPr eaLnBrk="1" hangingPunct="1">
              <a:spcBef>
                <a:spcPct val="0"/>
              </a:spcBef>
            </a:pPr>
            <a:endParaRPr lang="en-ZA" dirty="0" smtClean="0"/>
          </a:p>
          <a:p>
            <a:pPr eaLnBrk="1" hangingPunct="1">
              <a:spcBef>
                <a:spcPct val="0"/>
              </a:spcBef>
            </a:pPr>
            <a:r>
              <a:rPr lang="en-ZA" dirty="0" smtClean="0"/>
              <a:t>Male patients and those previously</a:t>
            </a:r>
            <a:r>
              <a:rPr lang="en-ZA" baseline="0" dirty="0" smtClean="0"/>
              <a:t> treated for TB </a:t>
            </a:r>
            <a:r>
              <a:rPr lang="en-ZA" dirty="0" smtClean="0"/>
              <a:t>were more likely to have had an unfavourable treatment outcome. </a:t>
            </a:r>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DD9EBA-7B83-4080-953C-6247AD5B778F}" type="slidenum">
              <a:rPr lang="en-ZA" smtClean="0"/>
              <a:pPr fontAlgn="base">
                <a:spcBef>
                  <a:spcPct val="0"/>
                </a:spcBef>
                <a:spcAft>
                  <a:spcPct val="0"/>
                </a:spcAft>
                <a:defRPr/>
              </a:pPr>
              <a:t>15</a:t>
            </a:fld>
            <a:endParaRPr lang="en-ZA"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 Nationally TB cure rate</a:t>
            </a:r>
            <a:r>
              <a:rPr lang="en-ZA" baseline="0" dirty="0" smtClean="0"/>
              <a:t> was at 51% in 2005. In 2010 cure rate was 73.1% , completion rate of 78.9% Death rate of 6.5%. KZN was 45%, and WC was 71.9% in 2005. for the study period Limpopo recorded cure rate above the national average.</a:t>
            </a:r>
            <a:r>
              <a:rPr lang="en-ZA" dirty="0" smtClean="0"/>
              <a:t> Study conducted in Southern Ethiopia  found most of defaulters stopped taking treatment at the end of intensive phase: 26% of defaulters mentioned ‘‘feeling better’’ at the end of intensive phase. In LP Death rate amongst the TB case remains unchanged and above national average, possibly due to co-morbidity. </a:t>
            </a:r>
            <a:r>
              <a:rPr lang="en-ZA" smtClean="0"/>
              <a:t>However </a:t>
            </a:r>
            <a:r>
              <a:rPr lang="en-ZA" dirty="0" smtClean="0"/>
              <a:t>b</a:t>
            </a:r>
            <a:r>
              <a:rPr lang="en-ZA" smtClean="0"/>
              <a:t>ased </a:t>
            </a:r>
            <a:r>
              <a:rPr lang="en-ZA" dirty="0" smtClean="0"/>
              <a:t>on the Finland study, it is difficult to explicitly determine the causal relationship between TB and death</a:t>
            </a:r>
            <a:endParaRPr lang="en-ZA" dirty="0"/>
          </a:p>
        </p:txBody>
      </p:sp>
      <p:sp>
        <p:nvSpPr>
          <p:cNvPr id="4" name="Slide Number Placeholder 3"/>
          <p:cNvSpPr>
            <a:spLocks noGrp="1"/>
          </p:cNvSpPr>
          <p:nvPr>
            <p:ph type="sldNum" sz="quarter" idx="10"/>
          </p:nvPr>
        </p:nvSpPr>
        <p:spPr/>
        <p:txBody>
          <a:bodyPr/>
          <a:lstStyle/>
          <a:p>
            <a:pPr>
              <a:defRPr/>
            </a:pPr>
            <a:fld id="{06C8EB85-013D-4917-9577-CA448D69769D}" type="slidenum">
              <a:rPr lang="en-ZA" smtClean="0"/>
              <a:pPr>
                <a:defRPr/>
              </a:pPr>
              <a:t>16</a:t>
            </a:fld>
            <a:endParaRPr lang="en-Z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 Nationally TB cure rate</a:t>
            </a:r>
            <a:r>
              <a:rPr lang="en-ZA" baseline="0" dirty="0" smtClean="0"/>
              <a:t> was at 51% in 2005. In 2010 cure rate was 73.1% , completion rate of 78.9% Death rate of 6.5%.For the study period Limpopo recorded cure rate above the national average.</a:t>
            </a:r>
            <a:r>
              <a:rPr lang="en-ZA" dirty="0" smtClean="0"/>
              <a:t> Study conducted in Southern Ethiopia  found most of defaulters stopped taking treatment at the end of intensive phase: 26% of defaulters mentioned ‘‘feeling better’’ at the end of intensive phase. Patients not evaluated in</a:t>
            </a:r>
            <a:r>
              <a:rPr lang="en-ZA" baseline="0" dirty="0" smtClean="0"/>
              <a:t> Limpopo</a:t>
            </a:r>
            <a:r>
              <a:rPr lang="en-ZA" dirty="0" smtClean="0"/>
              <a:t> decline for the study period. In LP Death rate amongst the TB case remains unchanged and above national average, possibly due to co-morbidity. However based on the Finland study, it is difficult to explicitly determine the causal relationship between TB and death</a:t>
            </a:r>
            <a:endParaRPr lang="en-ZA" dirty="0"/>
          </a:p>
        </p:txBody>
      </p:sp>
      <p:sp>
        <p:nvSpPr>
          <p:cNvPr id="4" name="Slide Number Placeholder 3"/>
          <p:cNvSpPr>
            <a:spLocks noGrp="1"/>
          </p:cNvSpPr>
          <p:nvPr>
            <p:ph type="sldNum" sz="quarter" idx="10"/>
          </p:nvPr>
        </p:nvSpPr>
        <p:spPr/>
        <p:txBody>
          <a:bodyPr/>
          <a:lstStyle/>
          <a:p>
            <a:pPr>
              <a:defRPr/>
            </a:pPr>
            <a:fld id="{06C8EB85-013D-4917-9577-CA448D69769D}" type="slidenum">
              <a:rPr lang="en-ZA" smtClean="0"/>
              <a:pPr>
                <a:defRPr/>
              </a:pPr>
              <a:t>17</a:t>
            </a:fld>
            <a:endParaRPr lang="en-Z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study was reliant on secondary data, which was never meant for research.</a:t>
            </a:r>
          </a:p>
          <a:p>
            <a:pPr eaLnBrk="1" hangingPunct="1"/>
            <a:r>
              <a:rPr lang="en-US" smtClean="0"/>
              <a:t> Data lacked some elements that could assist in understanding course for poor outcome were lacking, e,g socioeconomic factors and smoking behavior. </a:t>
            </a:r>
          </a:p>
          <a:p>
            <a:pPr eaLnBrk="1" hangingPunct="1">
              <a:spcBef>
                <a:spcPct val="0"/>
              </a:spcBef>
            </a:pPr>
            <a:endParaRPr lang="en-US"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537EFD-D2DB-490F-83EE-0E69ACC377DF}" type="slidenum">
              <a:rPr lang="en-ZA" smtClean="0"/>
              <a:pPr fontAlgn="base">
                <a:spcBef>
                  <a:spcPct val="0"/>
                </a:spcBef>
                <a:spcAft>
                  <a:spcPct val="0"/>
                </a:spcAft>
                <a:defRPr/>
              </a:pPr>
              <a:t>18</a:t>
            </a:fld>
            <a:endParaRPr lang="en-ZA"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ZA" dirty="0" smtClean="0"/>
              <a:t>The treatment success among TB patients in Limpopo Province showed improvement through the five year period, but remain below national minimum targets. </a:t>
            </a:r>
          </a:p>
          <a:p>
            <a:pPr eaLnBrk="1" hangingPunct="1">
              <a:spcBef>
                <a:spcPct val="0"/>
              </a:spcBef>
            </a:pPr>
            <a:endParaRPr lang="en-US" dirty="0"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056549-FA7E-4A6C-BE1B-794C5F898E70}" type="slidenum">
              <a:rPr lang="en-ZA" smtClean="0"/>
              <a:pPr fontAlgn="base">
                <a:spcBef>
                  <a:spcPct val="0"/>
                </a:spcBef>
                <a:spcAft>
                  <a:spcPct val="0"/>
                </a:spcAft>
                <a:defRPr/>
              </a:pPr>
              <a:t>19</a:t>
            </a:fld>
            <a:endParaRPr lang="en-Z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spcBef>
                <a:spcPct val="0"/>
              </a:spcBef>
            </a:pPr>
            <a:r>
              <a:rPr lang="en-US" dirty="0" smtClean="0"/>
              <a:t>The are</a:t>
            </a:r>
            <a:r>
              <a:rPr lang="en-US" baseline="0" dirty="0" smtClean="0"/>
              <a:t> 2 million Tuberculosis death reported world wide annually. South Africa ranked 4</a:t>
            </a:r>
            <a:r>
              <a:rPr lang="en-US" baseline="30000" dirty="0" smtClean="0"/>
              <a:t>th</a:t>
            </a:r>
            <a:r>
              <a:rPr lang="en-US" baseline="0" dirty="0" smtClean="0"/>
              <a:t> among the highest TB burdened countries world wide. In mitigation, the national TB control programme aims to at least cure 85% of new smear positive cases. And 80% smear positive  retreatment cases. As such monitoring treatment outcome important in monitoring programme performance.  </a:t>
            </a:r>
            <a:endParaRPr lang="en-US" dirty="0"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94BBFE-3861-4CFE-978E-5052FF8A12CE}" type="slidenum">
              <a:rPr lang="en-ZA" smtClean="0"/>
              <a:pPr fontAlgn="base">
                <a:spcBef>
                  <a:spcPct val="0"/>
                </a:spcBef>
                <a:spcAft>
                  <a:spcPct val="0"/>
                </a:spcAft>
                <a:defRPr/>
              </a:pPr>
              <a:t>2</a:t>
            </a:fld>
            <a:endParaRPr lang="en-ZA"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ZA" smtClean="0"/>
              <a:t>The Provincial TB Directorate should Strengthen patient tracing effort from the district up to facility level, counselling and home visits to reduce defaulter rates</a:t>
            </a:r>
          </a:p>
          <a:p>
            <a:pPr eaLnBrk="1" hangingPunct="1"/>
            <a:r>
              <a:rPr lang="en-ZA" smtClean="0"/>
              <a:t>Factors contributing to unfavourable treatment outcomes in the province should be explored further, e.g socio-economic circumstances of the defaulters and behavioural factor, such as alcohol and smoking.</a:t>
            </a:r>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60583C-F677-4820-AC41-D29930265FEA}" type="slidenum">
              <a:rPr lang="en-ZA" smtClean="0"/>
              <a:pPr fontAlgn="base">
                <a:spcBef>
                  <a:spcPct val="0"/>
                </a:spcBef>
                <a:spcAft>
                  <a:spcPct val="0"/>
                </a:spcAft>
                <a:defRPr/>
              </a:pPr>
              <a:t>20</a:t>
            </a:fld>
            <a:endParaRPr lang="en-ZA"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I would</a:t>
            </a:r>
            <a:r>
              <a:rPr lang="en-US" baseline="0" dirty="0" smtClean="0"/>
              <a:t> like to acknowledge the following who made the study possible.</a:t>
            </a:r>
            <a:endParaRPr lang="en-US" dirty="0"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9159CD-6EEC-4E0E-AAB1-3A948EBFB041}" type="slidenum">
              <a:rPr lang="en-ZA" smtClean="0"/>
              <a:pPr fontAlgn="base">
                <a:spcBef>
                  <a:spcPct val="0"/>
                </a:spcBef>
                <a:spcAft>
                  <a:spcPct val="0"/>
                </a:spcAft>
                <a:defRPr/>
              </a:pPr>
              <a:t>21</a:t>
            </a:fld>
            <a:endParaRPr lang="en-ZA"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638E22-DB59-4E9A-9181-4897BB775CF9}" type="slidenum">
              <a:rPr lang="en-ZA" smtClean="0"/>
              <a:pPr fontAlgn="base">
                <a:spcBef>
                  <a:spcPct val="0"/>
                </a:spcBef>
                <a:spcAft>
                  <a:spcPct val="0"/>
                </a:spcAft>
                <a:defRPr/>
              </a:pPr>
              <a:t>22</a:t>
            </a:fld>
            <a:endParaRPr lang="en-Z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main objective of the study was</a:t>
            </a:r>
            <a:r>
              <a:rPr lang="en-US" baseline="0" dirty="0" smtClean="0"/>
              <a:t> to describe the TB treatment outcomes among patients treated in Limpopo public health care facilities between 2006 to 2010.</a:t>
            </a:r>
            <a:endParaRPr lang="en-US" dirty="0"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FF4CBC-D942-4AA8-8858-7178FC10124C}" type="slidenum">
              <a:rPr lang="en-ZA" smtClean="0"/>
              <a:pPr fontAlgn="base">
                <a:spcBef>
                  <a:spcPct val="0"/>
                </a:spcBef>
                <a:spcAft>
                  <a:spcPct val="0"/>
                </a:spcAft>
                <a:defRPr/>
              </a:pPr>
              <a:t>3</a:t>
            </a:fld>
            <a:endParaRPr lang="en-Z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province is situated in the northern part of the Republic of South Africa, and borders with Botswana,</a:t>
            </a:r>
            <a:r>
              <a:rPr lang="en-US" baseline="0" dirty="0" smtClean="0"/>
              <a:t> Zimbabwe and Mozambique. The province has an </a:t>
            </a:r>
            <a:r>
              <a:rPr lang="en-US" dirty="0" smtClean="0"/>
              <a:t>estimated population</a:t>
            </a:r>
            <a:r>
              <a:rPr lang="en-US" baseline="0" dirty="0" smtClean="0"/>
              <a:t> of about </a:t>
            </a:r>
            <a:r>
              <a:rPr lang="en-US" dirty="0" smtClean="0"/>
              <a:t>five and half million people.</a:t>
            </a:r>
          </a:p>
          <a:p>
            <a:pPr eaLnBrk="1" hangingPunct="1">
              <a:spcBef>
                <a:spcPct val="0"/>
              </a:spcBef>
            </a:pPr>
            <a:endParaRPr lang="en-ZA" dirty="0"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8AC321-8C03-4D9A-B969-56FEFF868546}" type="slidenum">
              <a:rPr lang="en-ZA" smtClean="0"/>
              <a:pPr fontAlgn="base">
                <a:spcBef>
                  <a:spcPct val="0"/>
                </a:spcBef>
                <a:spcAft>
                  <a:spcPct val="0"/>
                </a:spcAft>
                <a:defRPr/>
              </a:pPr>
              <a:t>4</a:t>
            </a:fld>
            <a:endParaRPr lang="en-Z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was a cross-sectional</a:t>
            </a:r>
            <a:r>
              <a:rPr lang="en-US" baseline="0" dirty="0" smtClean="0"/>
              <a:t> study using historical data extracted from the Electronic Tuberculosis Register. NET. The study included patients treated for TB between 2006 to 2010. </a:t>
            </a:r>
            <a:endParaRPr lang="en-US"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5C7C84-0C92-43B5-8B18-DA55A7491294}" type="slidenum">
              <a:rPr lang="en-ZA" smtClean="0"/>
              <a:pPr fontAlgn="base">
                <a:spcBef>
                  <a:spcPct val="0"/>
                </a:spcBef>
                <a:spcAft>
                  <a:spcPct val="0"/>
                </a:spcAft>
                <a:defRPr/>
              </a:pPr>
              <a:t>5</a:t>
            </a:fld>
            <a:endParaRPr lang="en-Z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dirty="0" smtClean="0"/>
              <a:t>We used the STATA statistical software to calculate treatment outcomes. </a:t>
            </a:r>
          </a:p>
          <a:p>
            <a:pPr eaLnBrk="1" hangingPunct="1">
              <a:spcBef>
                <a:spcPct val="0"/>
              </a:spcBef>
            </a:pPr>
            <a:endParaRPr lang="en-GB" dirty="0" smtClean="0"/>
          </a:p>
          <a:p>
            <a:pPr eaLnBrk="1" hangingPunct="1">
              <a:spcBef>
                <a:spcPct val="0"/>
              </a:spcBef>
            </a:pPr>
            <a:r>
              <a:rPr lang="en-GB" dirty="0" smtClean="0"/>
              <a:t>Microsoft Excel (2010) was used to summarize</a:t>
            </a:r>
            <a:r>
              <a:rPr lang="en-GB" baseline="0" dirty="0" smtClean="0"/>
              <a:t> data using</a:t>
            </a:r>
            <a:r>
              <a:rPr lang="en-GB" dirty="0" smtClean="0"/>
              <a:t> graphs. </a:t>
            </a:r>
          </a:p>
          <a:p>
            <a:pPr eaLnBrk="1" hangingPunct="1">
              <a:spcBef>
                <a:spcPct val="0"/>
              </a:spcBef>
            </a:pPr>
            <a:endParaRPr lang="en-GB" dirty="0" smtClean="0"/>
          </a:p>
          <a:p>
            <a:pPr eaLnBrk="1" hangingPunct="1">
              <a:spcBef>
                <a:spcPct val="0"/>
              </a:spcBef>
            </a:pPr>
            <a:r>
              <a:rPr lang="en-GB" dirty="0" smtClean="0"/>
              <a:t>Odds Ratios and their 95% confidence intervals were calculated to </a:t>
            </a:r>
            <a:r>
              <a:rPr lang="en-ZA" dirty="0" smtClean="0"/>
              <a:t>determine some of the </a:t>
            </a:r>
            <a:r>
              <a:rPr lang="en-GB" dirty="0" smtClean="0"/>
              <a:t>factors associated with unfavourable outcomes</a:t>
            </a:r>
            <a:endParaRPr lang="en-ZA"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3A159F-E36E-416C-9CD8-5B66E409CB09}" type="slidenum">
              <a:rPr lang="en-ZA" smtClean="0"/>
              <a:pPr fontAlgn="base">
                <a:spcBef>
                  <a:spcPct val="0"/>
                </a:spcBef>
                <a:spcAft>
                  <a:spcPct val="0"/>
                </a:spcAft>
                <a:defRPr/>
              </a:pPr>
              <a:t>6</a:t>
            </a:fld>
            <a:endParaRPr lang="en-Z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spcBef>
                <a:spcPct val="0"/>
              </a:spcBef>
            </a:pPr>
            <a:r>
              <a:rPr lang="en-ZA" dirty="0" smtClean="0"/>
              <a:t>Cumulatively 97166 cases of tuberculosis were diagnosed in Limpopo during the 5 year period. Of these cases, 53%</a:t>
            </a:r>
            <a:r>
              <a:rPr lang="en-ZA" baseline="0" dirty="0" smtClean="0"/>
              <a:t> were male, 42% were sputum smear positive. </a:t>
            </a:r>
          </a:p>
          <a:p>
            <a:pPr algn="just" eaLnBrk="1" hangingPunct="1">
              <a:spcBef>
                <a:spcPct val="0"/>
              </a:spcBef>
            </a:pPr>
            <a:endParaRPr lang="en-ZA" baseline="0" dirty="0" smtClean="0"/>
          </a:p>
          <a:p>
            <a:pPr algn="just" eaLnBrk="1" hangingPunct="1">
              <a:spcBef>
                <a:spcPct val="0"/>
              </a:spcBef>
            </a:pPr>
            <a:r>
              <a:rPr lang="en-ZA" baseline="0" dirty="0" smtClean="0"/>
              <a:t>The mean age of the cases was 35 years</a:t>
            </a:r>
            <a:endParaRPr lang="en-ZA"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B6E77B-D14A-4F07-8199-3C504208CA32}" type="slidenum">
              <a:rPr lang="en-ZA" smtClean="0"/>
              <a:pPr fontAlgn="base">
                <a:spcBef>
                  <a:spcPct val="0"/>
                </a:spcBef>
                <a:spcAft>
                  <a:spcPct val="0"/>
                </a:spcAft>
                <a:defRPr/>
              </a:pPr>
              <a:t>7</a:t>
            </a:fld>
            <a:endParaRPr lang="en-Z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spcBef>
                <a:spcPct val="0"/>
              </a:spcBef>
            </a:pPr>
            <a:r>
              <a:rPr lang="en-ZA" baseline="0" dirty="0" smtClean="0"/>
              <a:t>The  above flow diagram shows the break down of smear cases analysed in the study . </a:t>
            </a:r>
          </a:p>
          <a:p>
            <a:pPr algn="just" eaLnBrk="1" hangingPunct="1">
              <a:spcBef>
                <a:spcPct val="0"/>
              </a:spcBef>
            </a:pPr>
            <a:endParaRPr lang="en-ZA" baseline="0"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B6E77B-D14A-4F07-8199-3C504208CA32}" type="slidenum">
              <a:rPr lang="en-ZA" smtClean="0"/>
              <a:pPr fontAlgn="base">
                <a:spcBef>
                  <a:spcPct val="0"/>
                </a:spcBef>
                <a:spcAft>
                  <a:spcPct val="0"/>
                </a:spcAft>
                <a:defRPr/>
              </a:pPr>
              <a:t>8</a:t>
            </a:fld>
            <a:endParaRPr lang="en-Z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ZA" dirty="0" smtClean="0"/>
              <a:t>This graph shows the</a:t>
            </a:r>
            <a:r>
              <a:rPr lang="en-ZA" baseline="0" dirty="0" smtClean="0"/>
              <a:t> sputum smear conversion rates at the end of the second and third months of TB treatment. </a:t>
            </a:r>
          </a:p>
          <a:p>
            <a:pPr eaLnBrk="1" hangingPunct="1">
              <a:spcBef>
                <a:spcPct val="0"/>
              </a:spcBef>
            </a:pPr>
            <a:endParaRPr lang="en-ZA" dirty="0" smtClean="0"/>
          </a:p>
          <a:p>
            <a:pPr eaLnBrk="1" hangingPunct="1">
              <a:spcBef>
                <a:spcPct val="0"/>
              </a:spcBef>
            </a:pPr>
            <a:r>
              <a:rPr lang="en-ZA" dirty="0" smtClean="0"/>
              <a:t>The proportion of patients converting</a:t>
            </a:r>
            <a:r>
              <a:rPr lang="en-ZA" baseline="0" dirty="0" smtClean="0"/>
              <a:t> to smear negative at the end of the </a:t>
            </a:r>
            <a:r>
              <a:rPr lang="en-ZA" dirty="0" smtClean="0"/>
              <a:t>2</a:t>
            </a:r>
            <a:r>
              <a:rPr lang="en-ZA" baseline="30000" dirty="0" smtClean="0"/>
              <a:t>nd</a:t>
            </a:r>
            <a:r>
              <a:rPr lang="en-ZA" dirty="0" smtClean="0"/>
              <a:t> and 3rd months</a:t>
            </a:r>
            <a:r>
              <a:rPr lang="en-ZA" baseline="0" dirty="0" smtClean="0"/>
              <a:t> </a:t>
            </a:r>
            <a:r>
              <a:rPr lang="en-ZA" dirty="0" smtClean="0"/>
              <a:t>increased gradually between 2006 and 2010. </a:t>
            </a:r>
          </a:p>
          <a:p>
            <a:pPr eaLnBrk="1" hangingPunct="1">
              <a:spcBef>
                <a:spcPct val="0"/>
              </a:spcBef>
            </a:pPr>
            <a:endParaRPr lang="en-ZA" dirty="0" smtClean="0"/>
          </a:p>
          <a:p>
            <a:pPr eaLnBrk="1" hangingPunct="1">
              <a:spcBef>
                <a:spcPct val="0"/>
              </a:spcBef>
            </a:pPr>
            <a:r>
              <a:rPr lang="en-ZA" dirty="0" smtClean="0"/>
              <a:t>During the same period, the proportion of patients who were not evaluated at the second and third month decreased gradually. </a:t>
            </a: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EBB64A-E1AA-4A9D-A5C1-5F9E35390570}" type="slidenum">
              <a:rPr lang="en-ZA" smtClean="0"/>
              <a:pPr fontAlgn="base">
                <a:spcBef>
                  <a:spcPct val="0"/>
                </a:spcBef>
                <a:spcAft>
                  <a:spcPct val="0"/>
                </a:spcAft>
                <a:defRPr/>
              </a:pPr>
              <a:t>9</a:t>
            </a:fld>
            <a:endParaRPr lang="en-Z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9A86DA7-3964-4ABC-9278-71EE6FB19C87}"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12D9C4-A55B-49B3-86EF-5BD8E82ABA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794884-1BA6-437E-B025-EF18FE704B7D}"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9B8FC7-0E27-4723-84EA-216F4F1AD14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44AFC8-C5EA-46D0-879F-B8BBBF7C6556}"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DAA817-49D6-46DB-A26F-0590A2527FB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ECCE0A-D6D1-4AD4-90C8-DD242813A4D1}"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0CBABA-1B78-4B89-A81E-C17BF13A4FE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1C35B26-3902-45A3-980B-C0FEE483F93D}"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C367C1-79B4-4FAF-A967-62915515C10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707061F-03C1-4428-BEE3-CA81B0ADA86B}" type="datetimeFigureOut">
              <a:rPr lang="en-US"/>
              <a:pPr>
                <a:defRPr/>
              </a:pPr>
              <a:t>11/1/2012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97EFD9F-7BC8-4A43-B0B6-BDA02BD9272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5BA5881-07D7-4C06-A2BA-03A28CFE1C96}" type="datetimeFigureOut">
              <a:rPr lang="en-US"/>
              <a:pPr>
                <a:defRPr/>
              </a:pPr>
              <a:t>11/1/2012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9613E36-1CB9-4C6D-8DEE-87873B2F3C1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C053A8A-1DD4-4D15-B098-D02783822AA5}" type="datetimeFigureOut">
              <a:rPr lang="en-US"/>
              <a:pPr>
                <a:defRPr/>
              </a:pPr>
              <a:t>11/1/2012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13640D2-1B69-4DC5-97E3-11A744857AA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26F7420-BDF2-433D-AFFC-C3DC5E408110}" type="datetimeFigureOut">
              <a:rPr lang="en-US"/>
              <a:pPr>
                <a:defRPr/>
              </a:pPr>
              <a:t>11/1/2012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7107126-020B-431A-85C5-EB0A81CDC75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39C02B-66D8-4A90-A57A-1B873104869C}" type="datetimeFigureOut">
              <a:rPr lang="en-US"/>
              <a:pPr>
                <a:defRPr/>
              </a:pPr>
              <a:t>11/1/2012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6932549-D1C8-4946-AC46-DF226794000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2CDC0A-2D9B-46B0-909C-20106363DC3B}" type="datetimeFigureOut">
              <a:rPr lang="en-US"/>
              <a:pPr>
                <a:defRPr/>
              </a:pPr>
              <a:t>11/1/2012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DFBB6E-15E5-4956-A649-0AE10247FBB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7FBBC8E-672A-43E4-8498-ECC7BB9A9DFB}" type="datetimeFigureOut">
              <a:rPr lang="en-US"/>
              <a:pPr>
                <a:defRPr/>
              </a:pPr>
              <a:t>11/1/2012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5B37210-2C33-4546-B108-7515227C33C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1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ctrTitle"/>
          </p:nvPr>
        </p:nvSpPr>
        <p:spPr>
          <a:xfrm>
            <a:off x="395288" y="2420938"/>
            <a:ext cx="8353425" cy="1470025"/>
          </a:xfrm>
        </p:spPr>
        <p:txBody>
          <a:bodyPr/>
          <a:lstStyle/>
          <a:p>
            <a:r>
              <a:rPr lang="en-US" sz="3200" dirty="0" smtClean="0">
                <a:latin typeface="Arial" charset="0"/>
                <a:cs typeface="Arial" charset="0"/>
              </a:rPr>
              <a:t>Outcomes among patients treated for tuberculosis in Limpopo Province, South Africa, 2006-2010</a:t>
            </a:r>
          </a:p>
        </p:txBody>
      </p:sp>
      <p:sp>
        <p:nvSpPr>
          <p:cNvPr id="5" name="Subtitle 4"/>
          <p:cNvSpPr>
            <a:spLocks noGrp="1"/>
          </p:cNvSpPr>
          <p:nvPr>
            <p:ph type="subTitle" idx="1"/>
          </p:nvPr>
        </p:nvSpPr>
        <p:spPr>
          <a:xfrm>
            <a:off x="611188" y="4437063"/>
            <a:ext cx="8064500" cy="647700"/>
          </a:xfrm>
        </p:spPr>
        <p:txBody>
          <a:bodyPr/>
          <a:lstStyle/>
          <a:p>
            <a:pPr eaLnBrk="1" hangingPunct="1">
              <a:spcBef>
                <a:spcPct val="0"/>
              </a:spcBef>
              <a:defRPr/>
            </a:pPr>
            <a:r>
              <a:rPr lang="en-ZA" sz="2400" u="sng" dirty="0" smtClean="0">
                <a:solidFill>
                  <a:prstClr val="black"/>
                </a:solidFill>
                <a:latin typeface="Arial" charset="0"/>
                <a:cs typeface="Arial" charset="0"/>
              </a:rPr>
              <a:t>Mmakgotso Pilane,</a:t>
            </a:r>
            <a:r>
              <a:rPr lang="en-ZA" sz="2400" dirty="0" smtClean="0">
                <a:solidFill>
                  <a:prstClr val="black"/>
                </a:solidFill>
                <a:latin typeface="Arial" charset="0"/>
                <a:cs typeface="Arial" charset="0"/>
              </a:rPr>
              <a:t> Lazarus Kuonza, Eric Maimela</a:t>
            </a:r>
          </a:p>
          <a:p>
            <a:pPr>
              <a:defRPr/>
            </a:pPr>
            <a:endParaRPr lang="en-US" dirty="0"/>
          </a:p>
        </p:txBody>
      </p:sp>
      <p:pic>
        <p:nvPicPr>
          <p:cNvPr id="2052" name="Picture 2"/>
          <p:cNvPicPr>
            <a:picLocks noChangeAspect="1" noChangeArrowheads="1"/>
          </p:cNvPicPr>
          <p:nvPr/>
        </p:nvPicPr>
        <p:blipFill>
          <a:blip r:embed="rId3" cstate="print"/>
          <a:srcRect/>
          <a:stretch>
            <a:fillRect/>
          </a:stretch>
        </p:blipFill>
        <p:spPr bwMode="auto">
          <a:xfrm>
            <a:off x="0" y="6453188"/>
            <a:ext cx="9144000" cy="404812"/>
          </a:xfrm>
          <a:prstGeom prst="rect">
            <a:avLst/>
          </a:prstGeom>
          <a:noFill/>
          <a:ln w="9525">
            <a:noFill/>
            <a:miter lim="800000"/>
            <a:headEnd/>
            <a:tailEnd/>
          </a:ln>
        </p:spPr>
      </p:pic>
      <p:pic>
        <p:nvPicPr>
          <p:cNvPr id="2053" name="Picture 3"/>
          <p:cNvPicPr>
            <a:picLocks noChangeAspect="1" noChangeArrowheads="1"/>
          </p:cNvPicPr>
          <p:nvPr/>
        </p:nvPicPr>
        <p:blipFill>
          <a:blip r:embed="rId4" cstate="print"/>
          <a:srcRect/>
          <a:stretch>
            <a:fillRect/>
          </a:stretch>
        </p:blipFill>
        <p:spPr bwMode="auto">
          <a:xfrm>
            <a:off x="0" y="0"/>
            <a:ext cx="2627313" cy="2060575"/>
          </a:xfrm>
          <a:prstGeom prst="rect">
            <a:avLst/>
          </a:prstGeom>
          <a:noFill/>
          <a:ln w="9525">
            <a:noFill/>
            <a:miter lim="800000"/>
            <a:headEnd/>
            <a:tailEnd/>
          </a:ln>
        </p:spPr>
      </p:pic>
      <p:pic>
        <p:nvPicPr>
          <p:cNvPr id="2054" name="Picture 5"/>
          <p:cNvPicPr>
            <a:picLocks noChangeAspect="1" noChangeArrowheads="1"/>
          </p:cNvPicPr>
          <p:nvPr/>
        </p:nvPicPr>
        <p:blipFill>
          <a:blip r:embed="rId5" cstate="print"/>
          <a:srcRect/>
          <a:stretch>
            <a:fillRect/>
          </a:stretch>
        </p:blipFill>
        <p:spPr bwMode="auto">
          <a:xfrm>
            <a:off x="2627313" y="0"/>
            <a:ext cx="2455862" cy="2060575"/>
          </a:xfrm>
          <a:prstGeom prst="rect">
            <a:avLst/>
          </a:prstGeom>
          <a:noFill/>
          <a:ln w="9525">
            <a:noFill/>
            <a:miter lim="800000"/>
            <a:headEnd/>
            <a:tailEnd/>
          </a:ln>
        </p:spPr>
      </p:pic>
      <p:pic>
        <p:nvPicPr>
          <p:cNvPr id="2055" name="Picture 6"/>
          <p:cNvPicPr>
            <a:picLocks noChangeAspect="1" noChangeArrowheads="1"/>
          </p:cNvPicPr>
          <p:nvPr/>
        </p:nvPicPr>
        <p:blipFill>
          <a:blip r:embed="rId6" cstate="print"/>
          <a:srcRect/>
          <a:stretch>
            <a:fillRect/>
          </a:stretch>
        </p:blipFill>
        <p:spPr bwMode="auto">
          <a:xfrm>
            <a:off x="7380312" y="0"/>
            <a:ext cx="1763688" cy="2060575"/>
          </a:xfrm>
          <a:prstGeom prst="rect">
            <a:avLst/>
          </a:prstGeom>
          <a:noFill/>
          <a:ln w="9525">
            <a:noFill/>
            <a:miter lim="800000"/>
            <a:headEnd/>
            <a:tailEnd/>
          </a:ln>
        </p:spPr>
      </p:pic>
      <p:pic>
        <p:nvPicPr>
          <p:cNvPr id="2056" name="Picture 8" descr="C:\Documents and Settings\User\My Documents\Wapens UP\UP_HealthSc.jpg"/>
          <p:cNvPicPr>
            <a:picLocks noChangeAspect="1" noChangeArrowheads="1"/>
          </p:cNvPicPr>
          <p:nvPr/>
        </p:nvPicPr>
        <p:blipFill>
          <a:blip r:embed="rId7" cstate="print"/>
          <a:srcRect/>
          <a:stretch>
            <a:fillRect/>
          </a:stretch>
        </p:blipFill>
        <p:spPr bwMode="auto">
          <a:xfrm>
            <a:off x="34925" y="5589588"/>
            <a:ext cx="2449513" cy="831850"/>
          </a:xfrm>
          <a:prstGeom prst="rect">
            <a:avLst/>
          </a:prstGeom>
          <a:noFill/>
          <a:ln w="9525">
            <a:noFill/>
            <a:miter lim="800000"/>
            <a:headEnd/>
            <a:tailEnd/>
          </a:ln>
        </p:spPr>
      </p:pic>
      <p:pic>
        <p:nvPicPr>
          <p:cNvPr id="2057" name="Picture 10" descr="2 men"/>
          <p:cNvPicPr>
            <a:picLocks noChangeAspect="1" noChangeArrowheads="1"/>
          </p:cNvPicPr>
          <p:nvPr/>
        </p:nvPicPr>
        <p:blipFill>
          <a:blip r:embed="rId8" cstate="print"/>
          <a:srcRect/>
          <a:stretch>
            <a:fillRect/>
          </a:stretch>
        </p:blipFill>
        <p:spPr bwMode="auto">
          <a:xfrm>
            <a:off x="3779838" y="5589588"/>
            <a:ext cx="863600" cy="839787"/>
          </a:xfrm>
          <a:prstGeom prst="rect">
            <a:avLst/>
          </a:prstGeom>
          <a:noFill/>
          <a:ln w="9525">
            <a:noFill/>
            <a:miter lim="800000"/>
            <a:headEnd/>
            <a:tailEnd/>
          </a:ln>
        </p:spPr>
      </p:pic>
      <p:pic>
        <p:nvPicPr>
          <p:cNvPr id="2058" name="Picture 50" descr="NICD_logo"/>
          <p:cNvPicPr>
            <a:picLocks noChangeAspect="1" noChangeArrowheads="1"/>
          </p:cNvPicPr>
          <p:nvPr/>
        </p:nvPicPr>
        <p:blipFill>
          <a:blip r:embed="rId9" cstate="print"/>
          <a:srcRect/>
          <a:stretch>
            <a:fillRect/>
          </a:stretch>
        </p:blipFill>
        <p:spPr bwMode="auto">
          <a:xfrm>
            <a:off x="6386513" y="5676900"/>
            <a:ext cx="1425575" cy="631825"/>
          </a:xfrm>
          <a:prstGeom prst="rect">
            <a:avLst/>
          </a:prstGeom>
          <a:noFill/>
          <a:ln w="9525">
            <a:noFill/>
            <a:miter lim="800000"/>
            <a:headEnd/>
            <a:tailEnd/>
          </a:ln>
        </p:spPr>
      </p:pic>
      <p:pic>
        <p:nvPicPr>
          <p:cNvPr id="2059" name="Picture 4" descr="C:\Documents and Settings\nkhiphithenim\My Documents\My Pictures\feltp_broch.jpg"/>
          <p:cNvPicPr>
            <a:picLocks noChangeAspect="1" noChangeArrowheads="1"/>
          </p:cNvPicPr>
          <p:nvPr/>
        </p:nvPicPr>
        <p:blipFill>
          <a:blip r:embed="rId10" cstate="print"/>
          <a:srcRect/>
          <a:stretch>
            <a:fillRect/>
          </a:stretch>
        </p:blipFill>
        <p:spPr bwMode="auto">
          <a:xfrm>
            <a:off x="4956175" y="5661025"/>
            <a:ext cx="1128713" cy="720725"/>
          </a:xfrm>
          <a:prstGeom prst="rect">
            <a:avLst/>
          </a:prstGeom>
          <a:noFill/>
          <a:ln w="9525">
            <a:noFill/>
            <a:miter lim="800000"/>
            <a:headEnd/>
            <a:tailEnd/>
          </a:ln>
        </p:spPr>
      </p:pic>
      <p:pic>
        <p:nvPicPr>
          <p:cNvPr id="2060" name="Picture 3" descr="imagesCASWIOU5"/>
          <p:cNvPicPr>
            <a:picLocks noChangeAspect="1" noChangeArrowheads="1"/>
          </p:cNvPicPr>
          <p:nvPr/>
        </p:nvPicPr>
        <p:blipFill>
          <a:blip r:embed="rId11" cstate="print"/>
          <a:srcRect/>
          <a:stretch>
            <a:fillRect/>
          </a:stretch>
        </p:blipFill>
        <p:spPr bwMode="auto">
          <a:xfrm>
            <a:off x="7869238" y="5676900"/>
            <a:ext cx="1122362" cy="628650"/>
          </a:xfrm>
          <a:prstGeom prst="rect">
            <a:avLst/>
          </a:prstGeom>
          <a:noFill/>
          <a:ln w="9525">
            <a:noFill/>
            <a:miter lim="800000"/>
            <a:headEnd/>
            <a:tailEnd/>
          </a:ln>
        </p:spPr>
      </p:pic>
      <p:pic>
        <p:nvPicPr>
          <p:cNvPr id="2061" name="Picture 2"/>
          <p:cNvPicPr>
            <a:picLocks noChangeAspect="1" noChangeArrowheads="1"/>
          </p:cNvPicPr>
          <p:nvPr/>
        </p:nvPicPr>
        <p:blipFill>
          <a:blip r:embed="rId3" cstate="print"/>
          <a:srcRect/>
          <a:stretch>
            <a:fillRect/>
          </a:stretch>
        </p:blipFill>
        <p:spPr bwMode="auto">
          <a:xfrm>
            <a:off x="0" y="5445125"/>
            <a:ext cx="9144000" cy="117475"/>
          </a:xfrm>
          <a:prstGeom prst="rect">
            <a:avLst/>
          </a:prstGeom>
          <a:noFill/>
          <a:ln w="9525">
            <a:noFill/>
            <a:miter lim="800000"/>
            <a:headEnd/>
            <a:tailEnd/>
          </a:ln>
        </p:spPr>
      </p:pic>
      <p:pic>
        <p:nvPicPr>
          <p:cNvPr id="2062" name="Picture 8"/>
          <p:cNvPicPr>
            <a:picLocks noChangeAspect="1" noChangeArrowheads="1"/>
          </p:cNvPicPr>
          <p:nvPr/>
        </p:nvPicPr>
        <p:blipFill>
          <a:blip r:embed="rId12" cstate="print"/>
          <a:srcRect/>
          <a:stretch>
            <a:fillRect/>
          </a:stretch>
        </p:blipFill>
        <p:spPr bwMode="auto">
          <a:xfrm>
            <a:off x="5076825" y="0"/>
            <a:ext cx="1943100" cy="2057400"/>
          </a:xfrm>
          <a:prstGeom prst="rect">
            <a:avLst/>
          </a:prstGeom>
          <a:noFill/>
          <a:ln w="9525">
            <a:noFill/>
            <a:miter lim="800000"/>
            <a:headEnd/>
            <a:tailEnd/>
          </a:ln>
        </p:spPr>
      </p:pic>
      <p:pic>
        <p:nvPicPr>
          <p:cNvPr id="15" name="Picture 6"/>
          <p:cNvPicPr>
            <a:picLocks noChangeAspect="1" noChangeArrowheads="1"/>
          </p:cNvPicPr>
          <p:nvPr/>
        </p:nvPicPr>
        <p:blipFill>
          <a:blip r:embed="rId6" cstate="print"/>
          <a:srcRect/>
          <a:stretch>
            <a:fillRect/>
          </a:stretch>
        </p:blipFill>
        <p:spPr bwMode="auto">
          <a:xfrm>
            <a:off x="6948264" y="0"/>
            <a:ext cx="1763688" cy="2060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p:cNvPicPr>
            <a:picLocks noChangeAspect="1" noChangeArrowheads="1"/>
          </p:cNvPicPr>
          <p:nvPr/>
        </p:nvPicPr>
        <p:blipFill>
          <a:blip r:embed="rId3" cstate="print"/>
          <a:srcRect/>
          <a:stretch>
            <a:fillRect/>
          </a:stretch>
        </p:blipFill>
        <p:spPr bwMode="auto">
          <a:xfrm>
            <a:off x="461963" y="1089025"/>
            <a:ext cx="7691437" cy="5768975"/>
          </a:xfrm>
          <a:prstGeom prst="rect">
            <a:avLst/>
          </a:prstGeom>
          <a:noFill/>
          <a:ln w="9525">
            <a:noFill/>
            <a:miter lim="800000"/>
            <a:headEnd/>
            <a:tailEnd/>
          </a:ln>
        </p:spPr>
      </p:pic>
      <p:sp>
        <p:nvSpPr>
          <p:cNvPr id="10243" name="Title 3"/>
          <p:cNvSpPr>
            <a:spLocks noGrp="1"/>
          </p:cNvSpPr>
          <p:nvPr>
            <p:ph type="title"/>
          </p:nvPr>
        </p:nvSpPr>
        <p:spPr>
          <a:xfrm>
            <a:off x="228600" y="76200"/>
            <a:ext cx="8763000" cy="1143000"/>
          </a:xfrm>
        </p:spPr>
        <p:txBody>
          <a:bodyPr/>
          <a:lstStyle/>
          <a:p>
            <a:r>
              <a:rPr lang="en-ZA" sz="3200" smtClean="0"/>
              <a:t>Cure rates among new and retreatment TB cases in Limpopo Province, 2006-2010</a:t>
            </a:r>
            <a:endParaRPr lang="en-US" sz="32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sz="3600" dirty="0" smtClean="0">
                <a:solidFill>
                  <a:prstClr val="black"/>
                </a:solidFill>
              </a:rPr>
              <a:t>Treatment success among new and retreatment TB cases in Limpopo Province, 2006-2010</a:t>
            </a:r>
            <a:endParaRPr lang="en-US" dirty="0"/>
          </a:p>
        </p:txBody>
      </p:sp>
      <p:pic>
        <p:nvPicPr>
          <p:cNvPr id="11268" name="Picture 4"/>
          <p:cNvPicPr>
            <a:picLocks noChangeAspect="1" noChangeArrowheads="1"/>
          </p:cNvPicPr>
          <p:nvPr/>
        </p:nvPicPr>
        <p:blipFill>
          <a:blip r:embed="rId3" cstate="print"/>
          <a:srcRect/>
          <a:stretch>
            <a:fillRect/>
          </a:stretch>
        </p:blipFill>
        <p:spPr bwMode="auto">
          <a:xfrm>
            <a:off x="999836" y="1412776"/>
            <a:ext cx="7028548" cy="53732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p:nvPr>
        </p:nvSpPr>
        <p:spPr>
          <a:xfrm>
            <a:off x="228600" y="76200"/>
            <a:ext cx="8763000" cy="1143000"/>
          </a:xfrm>
        </p:spPr>
        <p:txBody>
          <a:bodyPr/>
          <a:lstStyle/>
          <a:p>
            <a:r>
              <a:rPr lang="en-ZA" sz="3200" smtClean="0"/>
              <a:t>Proportion of smears remaining positive at end of treatment by year, Limpopo Province, 2006-2010</a:t>
            </a:r>
            <a:endParaRPr lang="en-US" sz="3200" smtClean="0"/>
          </a:p>
        </p:txBody>
      </p:sp>
      <p:pic>
        <p:nvPicPr>
          <p:cNvPr id="57346" name="Picture 2"/>
          <p:cNvPicPr>
            <a:picLocks noChangeAspect="1" noChangeArrowheads="1"/>
          </p:cNvPicPr>
          <p:nvPr/>
        </p:nvPicPr>
        <p:blipFill>
          <a:blip r:embed="rId3" cstate="print"/>
          <a:srcRect/>
          <a:stretch>
            <a:fillRect/>
          </a:stretch>
        </p:blipFill>
        <p:spPr bwMode="auto">
          <a:xfrm>
            <a:off x="946084" y="1196752"/>
            <a:ext cx="7082300" cy="55471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sz="3600" dirty="0" smtClean="0">
                <a:solidFill>
                  <a:prstClr val="black"/>
                </a:solidFill>
              </a:rPr>
              <a:t>Defaulter rates among new and retreatment TB cases by year in Limpopo Province, 2006-2010</a:t>
            </a:r>
            <a:endParaRPr lang="en-US" dirty="0"/>
          </a:p>
        </p:txBody>
      </p:sp>
      <p:pic>
        <p:nvPicPr>
          <p:cNvPr id="58370" name="Picture 2"/>
          <p:cNvPicPr>
            <a:picLocks noChangeAspect="1" noChangeArrowheads="1"/>
          </p:cNvPicPr>
          <p:nvPr/>
        </p:nvPicPr>
        <p:blipFill>
          <a:blip r:embed="rId3" cstate="print"/>
          <a:srcRect/>
          <a:stretch>
            <a:fillRect/>
          </a:stretch>
        </p:blipFill>
        <p:spPr bwMode="auto">
          <a:xfrm>
            <a:off x="912101" y="1340768"/>
            <a:ext cx="7260299" cy="54452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sz="3600" dirty="0" smtClean="0">
                <a:solidFill>
                  <a:prstClr val="black"/>
                </a:solidFill>
              </a:rPr>
              <a:t>Death rates among new and retreatment TB cases by year in Limpopo Province, 2006-2010</a:t>
            </a:r>
            <a:endParaRPr lang="en-US" dirty="0"/>
          </a:p>
        </p:txBody>
      </p:sp>
      <p:pic>
        <p:nvPicPr>
          <p:cNvPr id="56323" name="Picture 3"/>
          <p:cNvPicPr>
            <a:picLocks noChangeAspect="1" noChangeArrowheads="1"/>
          </p:cNvPicPr>
          <p:nvPr/>
        </p:nvPicPr>
        <p:blipFill>
          <a:blip r:embed="rId3" cstate="print"/>
          <a:srcRect/>
          <a:stretch>
            <a:fillRect/>
          </a:stretch>
        </p:blipFill>
        <p:spPr bwMode="auto">
          <a:xfrm>
            <a:off x="1115617" y="1484784"/>
            <a:ext cx="6912767" cy="5184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p:txBody>
          <a:bodyPr/>
          <a:lstStyle/>
          <a:p>
            <a:pPr eaLnBrk="1" hangingPunct="1"/>
            <a:r>
              <a:rPr lang="en-US" sz="3200" smtClean="0"/>
              <a:t>Predictors of an unfavorable</a:t>
            </a:r>
            <a:r>
              <a:rPr lang="en-US" sz="3200" smtClean="0">
                <a:solidFill>
                  <a:srgbClr val="822B00"/>
                </a:solidFill>
              </a:rPr>
              <a:t>*</a:t>
            </a:r>
            <a:r>
              <a:rPr lang="en-US" sz="3200" smtClean="0"/>
              <a:t> treatment outcome among smear positive TB patients</a:t>
            </a:r>
          </a:p>
        </p:txBody>
      </p:sp>
      <p:sp>
        <p:nvSpPr>
          <p:cNvPr id="15363" name="TextBox 6"/>
          <p:cNvSpPr txBox="1">
            <a:spLocks noChangeArrowheads="1"/>
          </p:cNvSpPr>
          <p:nvPr/>
        </p:nvSpPr>
        <p:spPr bwMode="auto">
          <a:xfrm>
            <a:off x="457200" y="4800600"/>
            <a:ext cx="8229600" cy="369888"/>
          </a:xfrm>
          <a:prstGeom prst="rect">
            <a:avLst/>
          </a:prstGeom>
          <a:noFill/>
          <a:ln w="9525">
            <a:noFill/>
            <a:miter lim="800000"/>
            <a:headEnd/>
            <a:tailEnd/>
          </a:ln>
        </p:spPr>
        <p:txBody>
          <a:bodyPr>
            <a:spAutoFit/>
          </a:bodyPr>
          <a:lstStyle/>
          <a:p>
            <a:r>
              <a:rPr lang="en-US" i="1">
                <a:latin typeface="Calibri" pitchFamily="34" charset="0"/>
              </a:rPr>
              <a:t>*unfavorable outcomes = failed, died or defaulted</a:t>
            </a:r>
          </a:p>
        </p:txBody>
      </p:sp>
      <p:pic>
        <p:nvPicPr>
          <p:cNvPr id="15365" name="Picture 5"/>
          <p:cNvPicPr>
            <a:picLocks noChangeAspect="1" noChangeArrowheads="1"/>
          </p:cNvPicPr>
          <p:nvPr/>
        </p:nvPicPr>
        <p:blipFill>
          <a:blip r:embed="rId3" cstate="print"/>
          <a:srcRect/>
          <a:stretch>
            <a:fillRect/>
          </a:stretch>
        </p:blipFill>
        <p:spPr bwMode="auto">
          <a:xfrm>
            <a:off x="179512" y="1916832"/>
            <a:ext cx="8784976" cy="2553816"/>
          </a:xfrm>
          <a:prstGeom prst="rect">
            <a:avLst/>
          </a:prstGeom>
          <a:noFill/>
          <a:ln w="9525">
            <a:solidFill>
              <a:schemeClr val="accent6">
                <a:lumMod val="60000"/>
                <a:lumOff val="40000"/>
              </a:schemeClr>
            </a:solid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ZA" smtClean="0"/>
              <a:t>Discussion</a:t>
            </a:r>
          </a:p>
        </p:txBody>
      </p:sp>
      <p:sp>
        <p:nvSpPr>
          <p:cNvPr id="17411" name="Content Placeholder 2"/>
          <p:cNvSpPr>
            <a:spLocks noGrp="1"/>
          </p:cNvSpPr>
          <p:nvPr>
            <p:ph idx="1"/>
          </p:nvPr>
        </p:nvSpPr>
        <p:spPr>
          <a:xfrm>
            <a:off x="323528" y="1484784"/>
            <a:ext cx="8640960" cy="5069160"/>
          </a:xfrm>
        </p:spPr>
        <p:txBody>
          <a:bodyPr/>
          <a:lstStyle/>
          <a:p>
            <a:r>
              <a:rPr lang="en-ZA" dirty="0" smtClean="0"/>
              <a:t>Cure rates below national minimum targets</a:t>
            </a:r>
          </a:p>
          <a:p>
            <a:pPr lvl="1"/>
            <a:r>
              <a:rPr lang="en-ZA" dirty="0" smtClean="0"/>
              <a:t>Some improvements</a:t>
            </a:r>
          </a:p>
          <a:p>
            <a:pPr lvl="1"/>
            <a:r>
              <a:rPr lang="en-ZA" dirty="0" smtClean="0"/>
              <a:t>Were in line with average national cure rates </a:t>
            </a:r>
          </a:p>
          <a:p>
            <a:pPr lvl="2"/>
            <a:r>
              <a:rPr lang="en-ZA" dirty="0" smtClean="0"/>
              <a:t>51%  in 2005 and 73.1% in 2010</a:t>
            </a:r>
          </a:p>
          <a:p>
            <a:pPr lvl="2"/>
            <a:endParaRPr lang="en-ZA" dirty="0" smtClean="0"/>
          </a:p>
          <a:p>
            <a:pPr eaLnBrk="1" hangingPunct="1"/>
            <a:r>
              <a:rPr lang="en-ZA" dirty="0" smtClean="0"/>
              <a:t>High defaulter rates </a:t>
            </a:r>
          </a:p>
          <a:p>
            <a:pPr lvl="1"/>
            <a:r>
              <a:rPr lang="en-ZA" dirty="0" smtClean="0"/>
              <a:t>Cause for concern</a:t>
            </a:r>
          </a:p>
          <a:p>
            <a:pPr lvl="1"/>
            <a:r>
              <a:rPr lang="en-ZA" dirty="0" smtClean="0"/>
              <a:t>Contributes to high re-treatments and treatment failure</a:t>
            </a:r>
          </a:p>
          <a:p>
            <a:pPr lvl="1"/>
            <a:r>
              <a:rPr lang="en-ZA" dirty="0" smtClean="0"/>
              <a:t>Risk for multi-drug resistant TB</a:t>
            </a:r>
          </a:p>
          <a:p>
            <a:pPr lvl="1"/>
            <a:endParaRPr lang="en-ZA" dirty="0" smtClean="0"/>
          </a:p>
          <a:p>
            <a:pPr lvl="1"/>
            <a:endParaRPr lang="en-ZA"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ZA" smtClean="0"/>
              <a:t>Discussion</a:t>
            </a:r>
          </a:p>
        </p:txBody>
      </p:sp>
      <p:sp>
        <p:nvSpPr>
          <p:cNvPr id="17411" name="Content Placeholder 2"/>
          <p:cNvSpPr>
            <a:spLocks noGrp="1"/>
          </p:cNvSpPr>
          <p:nvPr>
            <p:ph idx="1"/>
          </p:nvPr>
        </p:nvSpPr>
        <p:spPr>
          <a:xfrm>
            <a:off x="251520" y="1600200"/>
            <a:ext cx="8640960" cy="4525963"/>
          </a:xfrm>
        </p:spPr>
        <p:txBody>
          <a:bodyPr/>
          <a:lstStyle/>
          <a:p>
            <a:pPr eaLnBrk="1" hangingPunct="1"/>
            <a:r>
              <a:rPr lang="en-ZA" dirty="0" smtClean="0"/>
              <a:t>Patients not evaluated decreased </a:t>
            </a:r>
          </a:p>
          <a:p>
            <a:pPr eaLnBrk="1" hangingPunct="1"/>
            <a:r>
              <a:rPr lang="en-ZA" dirty="0" smtClean="0"/>
              <a:t>High deaths rates amongst the TB patients</a:t>
            </a:r>
          </a:p>
          <a:p>
            <a:pPr lvl="1" eaLnBrk="1" hangingPunct="1"/>
            <a:r>
              <a:rPr lang="en-ZA" dirty="0" smtClean="0"/>
              <a:t>High rates of HIV and TB co-infection</a:t>
            </a:r>
          </a:p>
          <a:p>
            <a:pPr lvl="1" eaLnBrk="1" hangingPunct="1"/>
            <a:r>
              <a:rPr lang="en-ZA" dirty="0" smtClean="0"/>
              <a:t>Patients on retreatment more at risk</a:t>
            </a:r>
          </a:p>
          <a:p>
            <a:pPr lvl="1" eaLnBrk="1" hangingPunct="1"/>
            <a:endParaRPr lang="en-ZA" dirty="0" smtClean="0"/>
          </a:p>
          <a:p>
            <a:endParaRPr lang="en-ZA" dirty="0" smtClean="0"/>
          </a:p>
          <a:p>
            <a:pPr lvl="1"/>
            <a:endParaRPr lang="en-ZA" dirty="0" smtClean="0"/>
          </a:p>
          <a:p>
            <a:pPr lvl="1"/>
            <a:endParaRPr lang="en-ZA"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Limitation</a:t>
            </a:r>
          </a:p>
        </p:txBody>
      </p:sp>
      <p:sp>
        <p:nvSpPr>
          <p:cNvPr id="18435" name="Content Placeholder 2"/>
          <p:cNvSpPr>
            <a:spLocks noGrp="1"/>
          </p:cNvSpPr>
          <p:nvPr>
            <p:ph idx="1"/>
          </p:nvPr>
        </p:nvSpPr>
        <p:spPr/>
        <p:txBody>
          <a:bodyPr/>
          <a:lstStyle/>
          <a:p>
            <a:pPr eaLnBrk="1" hangingPunct="1"/>
            <a:r>
              <a:rPr lang="en-US" dirty="0" smtClean="0"/>
              <a:t>The study was reliant on secondary data.</a:t>
            </a:r>
          </a:p>
          <a:p>
            <a:pPr eaLnBrk="1" hangingPunct="1"/>
            <a:endParaRPr lang="en-US" dirty="0" smtClean="0"/>
          </a:p>
          <a:p>
            <a:pPr eaLnBrk="1" hangingPunct="1"/>
            <a:r>
              <a:rPr lang="en-US" dirty="0" smtClean="0"/>
              <a:t>Data lacked some elements that could assist in understanding cause for poor outcome were lacking</a:t>
            </a:r>
          </a:p>
          <a:p>
            <a:pPr eaLnBrk="1" hangingPunct="1"/>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ZA" smtClean="0"/>
              <a:t>Conclusion</a:t>
            </a:r>
          </a:p>
        </p:txBody>
      </p:sp>
      <p:sp>
        <p:nvSpPr>
          <p:cNvPr id="19459" name="Content Placeholder 2"/>
          <p:cNvSpPr>
            <a:spLocks noGrp="1"/>
          </p:cNvSpPr>
          <p:nvPr>
            <p:ph idx="1"/>
          </p:nvPr>
        </p:nvSpPr>
        <p:spPr/>
        <p:txBody>
          <a:bodyPr/>
          <a:lstStyle/>
          <a:p>
            <a:pPr eaLnBrk="1" hangingPunct="1"/>
            <a:r>
              <a:rPr lang="en-ZA" dirty="0" smtClean="0"/>
              <a:t>Treatment success among TB patients showed some improvement through the five year period, but remain below national minimum targets. </a:t>
            </a:r>
          </a:p>
          <a:p>
            <a:pPr eaLnBrk="1" hangingPunct="1"/>
            <a:endParaRPr lang="en-ZA" dirty="0" smtClean="0"/>
          </a:p>
          <a:p>
            <a:pPr eaLnBrk="1" hangingPunct="1"/>
            <a:endParaRPr lang="en-ZA"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ZA" smtClean="0"/>
              <a:t>Background</a:t>
            </a:r>
          </a:p>
        </p:txBody>
      </p:sp>
      <p:sp>
        <p:nvSpPr>
          <p:cNvPr id="3075" name="Content Placeholder 2"/>
          <p:cNvSpPr>
            <a:spLocks noGrp="1"/>
          </p:cNvSpPr>
          <p:nvPr>
            <p:ph idx="1"/>
          </p:nvPr>
        </p:nvSpPr>
        <p:spPr>
          <a:xfrm>
            <a:off x="304800" y="1447800"/>
            <a:ext cx="8610600" cy="5029200"/>
          </a:xfrm>
        </p:spPr>
        <p:txBody>
          <a:bodyPr/>
          <a:lstStyle/>
          <a:p>
            <a:pPr eaLnBrk="1" hangingPunct="1"/>
            <a:r>
              <a:rPr lang="en-ZA" sz="2800" dirty="0" smtClean="0"/>
              <a:t>Globally 2 million TB deaths occur annually </a:t>
            </a:r>
            <a:r>
              <a:rPr lang="en-ZA" sz="2800" b="1" dirty="0" smtClean="0"/>
              <a:t> </a:t>
            </a:r>
          </a:p>
          <a:p>
            <a:pPr eaLnBrk="1" hangingPunct="1"/>
            <a:endParaRPr lang="en-ZA" sz="1200" dirty="0" smtClean="0"/>
          </a:p>
          <a:p>
            <a:pPr eaLnBrk="1" hangingPunct="1"/>
            <a:r>
              <a:rPr lang="en-ZA" sz="2800" dirty="0" smtClean="0"/>
              <a:t>South Africa is 4</a:t>
            </a:r>
            <a:r>
              <a:rPr lang="en-ZA" sz="2800" baseline="30000" dirty="0" smtClean="0"/>
              <a:t>th</a:t>
            </a:r>
            <a:r>
              <a:rPr lang="en-ZA" sz="2800" dirty="0" smtClean="0"/>
              <a:t> among 22 highest TB burdened countries </a:t>
            </a:r>
          </a:p>
          <a:p>
            <a:pPr eaLnBrk="1" hangingPunct="1"/>
            <a:endParaRPr lang="en-US" sz="1200" dirty="0" smtClean="0"/>
          </a:p>
          <a:p>
            <a:pPr eaLnBrk="1" hangingPunct="1"/>
            <a:r>
              <a:rPr lang="en-US" sz="2800" dirty="0" smtClean="0"/>
              <a:t>National TB Control Programme aims to cure</a:t>
            </a:r>
          </a:p>
          <a:p>
            <a:pPr lvl="1" eaLnBrk="1" hangingPunct="1"/>
            <a:r>
              <a:rPr lang="en-US" sz="2400" dirty="0" smtClean="0"/>
              <a:t> 85% of patients newly diagnosed with TB</a:t>
            </a:r>
          </a:p>
          <a:p>
            <a:pPr lvl="1" eaLnBrk="1" hangingPunct="1"/>
            <a:r>
              <a:rPr lang="en-US" sz="2400" dirty="0" smtClean="0"/>
              <a:t>80% of patients on retreatment</a:t>
            </a:r>
          </a:p>
          <a:p>
            <a:pPr eaLnBrk="1" hangingPunct="1"/>
            <a:endParaRPr lang="en-US" sz="1400" dirty="0" smtClean="0"/>
          </a:p>
          <a:p>
            <a:pPr eaLnBrk="1" hangingPunct="1"/>
            <a:r>
              <a:rPr lang="en-US" sz="2800" dirty="0" smtClean="0"/>
              <a:t>Monitoring treatment outcomes is crucial in evaluating programme performance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ZA" smtClean="0"/>
              <a:t>Recommendations</a:t>
            </a:r>
          </a:p>
        </p:txBody>
      </p:sp>
      <p:sp>
        <p:nvSpPr>
          <p:cNvPr id="20483" name="Content Placeholder 2"/>
          <p:cNvSpPr>
            <a:spLocks noGrp="1"/>
          </p:cNvSpPr>
          <p:nvPr>
            <p:ph idx="1"/>
          </p:nvPr>
        </p:nvSpPr>
        <p:spPr>
          <a:xfrm>
            <a:off x="457200" y="1600200"/>
            <a:ext cx="8229600" cy="4925144"/>
          </a:xfrm>
        </p:spPr>
        <p:txBody>
          <a:bodyPr/>
          <a:lstStyle/>
          <a:p>
            <a:r>
              <a:rPr lang="en-ZA" dirty="0" smtClean="0"/>
              <a:t>TB control programme must be encouraged to intensify their efforts.</a:t>
            </a:r>
          </a:p>
          <a:p>
            <a:endParaRPr lang="en-ZA" dirty="0" smtClean="0"/>
          </a:p>
          <a:p>
            <a:r>
              <a:rPr lang="en-ZA" dirty="0" smtClean="0"/>
              <a:t>Strengthen patient tracing effort, counselling and home visits to reduce defaulter rates</a:t>
            </a:r>
          </a:p>
          <a:p>
            <a:pPr eaLnBrk="1" hangingPunct="1"/>
            <a:endParaRPr lang="en-ZA" dirty="0" smtClean="0"/>
          </a:p>
          <a:p>
            <a:pPr eaLnBrk="1" hangingPunct="1"/>
            <a:r>
              <a:rPr lang="en-ZA" dirty="0" smtClean="0"/>
              <a:t>Other factors contributing to unfavourable treatment outcomes in the province should be further explored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dirty="0" smtClean="0"/>
              <a:t>Acknowledgements</a:t>
            </a:r>
          </a:p>
        </p:txBody>
      </p:sp>
      <p:sp>
        <p:nvSpPr>
          <p:cNvPr id="21507" name="Content Placeholder 2"/>
          <p:cNvSpPr>
            <a:spLocks noGrp="1"/>
          </p:cNvSpPr>
          <p:nvPr>
            <p:ph idx="1"/>
          </p:nvPr>
        </p:nvSpPr>
        <p:spPr/>
        <p:txBody>
          <a:bodyPr/>
          <a:lstStyle/>
          <a:p>
            <a:pPr eaLnBrk="1" hangingPunct="1"/>
            <a:r>
              <a:rPr lang="en-US" dirty="0" smtClean="0"/>
              <a:t>University of Pretoria, School of Health systems and Public Health</a:t>
            </a:r>
          </a:p>
          <a:p>
            <a:pPr eaLnBrk="1" hangingPunct="1"/>
            <a:endParaRPr lang="en-US" dirty="0" smtClean="0"/>
          </a:p>
          <a:p>
            <a:pPr eaLnBrk="1" hangingPunct="1"/>
            <a:r>
              <a:rPr lang="en-US" dirty="0" smtClean="0"/>
              <a:t>Department of health, Limpopo Province</a:t>
            </a:r>
          </a:p>
          <a:p>
            <a:pPr eaLnBrk="1" hangingPunct="1"/>
            <a:endParaRPr lang="en-US" dirty="0" smtClean="0"/>
          </a:p>
          <a:p>
            <a:pPr eaLnBrk="1" hangingPunct="1"/>
            <a:r>
              <a:rPr lang="en-US" dirty="0" smtClean="0"/>
              <a:t>South Africa Field Epidemiology and Laboratory Training Programme(SA FELTP)</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p:txBody>
          <a:bodyPr/>
          <a:lstStyle/>
          <a:p>
            <a:pPr marL="0" indent="0" eaLnBrk="1" hangingPunct="1">
              <a:buFont typeface="Arial" charset="0"/>
              <a:buNone/>
            </a:pPr>
            <a:r>
              <a:rPr lang="en-ZA" sz="9600" smtClean="0"/>
              <a:t>   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ZA" smtClean="0"/>
              <a:t>Objective</a:t>
            </a:r>
          </a:p>
        </p:txBody>
      </p:sp>
      <p:sp>
        <p:nvSpPr>
          <p:cNvPr id="4099" name="Content Placeholder 2"/>
          <p:cNvSpPr>
            <a:spLocks noGrp="1"/>
          </p:cNvSpPr>
          <p:nvPr>
            <p:ph idx="1"/>
          </p:nvPr>
        </p:nvSpPr>
        <p:spPr>
          <a:xfrm>
            <a:off x="457200" y="1752600"/>
            <a:ext cx="8229600" cy="4373563"/>
          </a:xfrm>
        </p:spPr>
        <p:txBody>
          <a:bodyPr/>
          <a:lstStyle/>
          <a:p>
            <a:pPr algn="just" eaLnBrk="1" hangingPunct="1"/>
            <a:r>
              <a:rPr lang="en-ZA" sz="2800" smtClean="0"/>
              <a:t>To describe treatment outcomes among patients treated for TB in Limpopo Province between 2006 and 2010</a:t>
            </a:r>
          </a:p>
          <a:p>
            <a:pPr algn="just" eaLnBrk="1" hangingPunct="1"/>
            <a:endParaRPr lang="en-ZA"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ZA" smtClean="0"/>
              <a:t>Study setting</a:t>
            </a:r>
          </a:p>
        </p:txBody>
      </p:sp>
      <p:pic>
        <p:nvPicPr>
          <p:cNvPr id="5123" name="Picture 2" descr="C:\Users\Victor\Desktop\RSA_by_provinces.jpg"/>
          <p:cNvPicPr>
            <a:picLocks noGrp="1" noChangeAspect="1" noChangeArrowheads="1"/>
          </p:cNvPicPr>
          <p:nvPr>
            <p:ph idx="1"/>
          </p:nvPr>
        </p:nvPicPr>
        <p:blipFill>
          <a:blip r:embed="rId3" cstate="print"/>
          <a:srcRect/>
          <a:stretch>
            <a:fillRect/>
          </a:stretch>
        </p:blipFill>
        <p:spPr>
          <a:xfrm>
            <a:off x="990600" y="1371600"/>
            <a:ext cx="6858000" cy="4830763"/>
          </a:xfrm>
        </p:spPr>
      </p:pic>
      <p:sp>
        <p:nvSpPr>
          <p:cNvPr id="5" name="Oval 4"/>
          <p:cNvSpPr/>
          <p:nvPr/>
        </p:nvSpPr>
        <p:spPr>
          <a:xfrm>
            <a:off x="4953000" y="1371600"/>
            <a:ext cx="2787352" cy="1409328"/>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extBox 5"/>
          <p:cNvSpPr txBox="1"/>
          <p:nvPr/>
        </p:nvSpPr>
        <p:spPr>
          <a:xfrm>
            <a:off x="3707904" y="1628800"/>
            <a:ext cx="1214446" cy="369332"/>
          </a:xfrm>
          <a:prstGeom prst="rect">
            <a:avLst/>
          </a:prstGeom>
          <a:noFill/>
        </p:spPr>
        <p:txBody>
          <a:bodyPr wrap="square" rtlCol="0">
            <a:spAutoFit/>
          </a:bodyPr>
          <a:lstStyle/>
          <a:p>
            <a:r>
              <a:rPr lang="en-ZA" dirty="0" smtClean="0"/>
              <a:t>Botswana</a:t>
            </a:r>
            <a:endParaRPr lang="en-ZA" dirty="0"/>
          </a:p>
        </p:txBody>
      </p:sp>
      <p:sp>
        <p:nvSpPr>
          <p:cNvPr id="7" name="TextBox 6"/>
          <p:cNvSpPr txBox="1"/>
          <p:nvPr/>
        </p:nvSpPr>
        <p:spPr>
          <a:xfrm rot="16200000">
            <a:off x="6646441" y="1714599"/>
            <a:ext cx="1837074" cy="369332"/>
          </a:xfrm>
          <a:prstGeom prst="rect">
            <a:avLst/>
          </a:prstGeom>
          <a:noFill/>
        </p:spPr>
        <p:txBody>
          <a:bodyPr wrap="square" rtlCol="0">
            <a:spAutoFit/>
          </a:bodyPr>
          <a:lstStyle/>
          <a:p>
            <a:r>
              <a:rPr lang="en-ZA" dirty="0" smtClean="0"/>
              <a:t>Mozambique</a:t>
            </a:r>
            <a:endParaRPr lang="en-ZA" dirty="0"/>
          </a:p>
        </p:txBody>
      </p:sp>
      <p:sp>
        <p:nvSpPr>
          <p:cNvPr id="8" name="TextBox 7"/>
          <p:cNvSpPr txBox="1"/>
          <p:nvPr/>
        </p:nvSpPr>
        <p:spPr>
          <a:xfrm>
            <a:off x="5940152" y="1196752"/>
            <a:ext cx="1560806" cy="369332"/>
          </a:xfrm>
          <a:prstGeom prst="rect">
            <a:avLst/>
          </a:prstGeom>
          <a:noFill/>
        </p:spPr>
        <p:txBody>
          <a:bodyPr wrap="square" rtlCol="0">
            <a:spAutoFit/>
          </a:bodyPr>
          <a:lstStyle/>
          <a:p>
            <a:r>
              <a:rPr lang="en-ZA" dirty="0" smtClean="0"/>
              <a:t>Zimbabwe</a:t>
            </a:r>
            <a:endParaRPr lang="en-ZA" dirty="0"/>
          </a:p>
        </p:txBody>
      </p:sp>
      <p:sp>
        <p:nvSpPr>
          <p:cNvPr id="9" name="TextBox 8"/>
          <p:cNvSpPr txBox="1"/>
          <p:nvPr/>
        </p:nvSpPr>
        <p:spPr>
          <a:xfrm>
            <a:off x="1043608" y="2564904"/>
            <a:ext cx="1214446" cy="369332"/>
          </a:xfrm>
          <a:prstGeom prst="rect">
            <a:avLst/>
          </a:prstGeom>
          <a:noFill/>
        </p:spPr>
        <p:txBody>
          <a:bodyPr wrap="square" rtlCol="0">
            <a:spAutoFit/>
          </a:bodyPr>
          <a:lstStyle/>
          <a:p>
            <a:r>
              <a:rPr lang="en-ZA" dirty="0" smtClean="0"/>
              <a:t>Namibia</a:t>
            </a:r>
            <a:endParaRPr lang="en-Z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ZA" smtClean="0"/>
              <a:t>Study design</a:t>
            </a:r>
          </a:p>
        </p:txBody>
      </p:sp>
      <p:sp>
        <p:nvSpPr>
          <p:cNvPr id="6147" name="Content Placeholder 2"/>
          <p:cNvSpPr>
            <a:spLocks noGrp="1"/>
          </p:cNvSpPr>
          <p:nvPr>
            <p:ph idx="1"/>
          </p:nvPr>
        </p:nvSpPr>
        <p:spPr/>
        <p:txBody>
          <a:bodyPr/>
          <a:lstStyle/>
          <a:p>
            <a:pPr eaLnBrk="1" hangingPunct="1">
              <a:defRPr/>
            </a:pPr>
            <a:r>
              <a:rPr lang="en-GB" dirty="0" smtClean="0"/>
              <a:t>Retrospective secondary data analysis- using ETR.NET</a:t>
            </a:r>
          </a:p>
          <a:p>
            <a:pPr eaLnBrk="1" hangingPunct="1">
              <a:defRPr/>
            </a:pPr>
            <a:endParaRPr lang="en-GB" dirty="0" smtClean="0"/>
          </a:p>
          <a:p>
            <a:pPr eaLnBrk="1" hangingPunct="1">
              <a:defRPr/>
            </a:pPr>
            <a:r>
              <a:rPr lang="en-GB" dirty="0" smtClean="0"/>
              <a:t>Patients diagnosed and treated for TB between 2006 to 2010 included in analysis</a:t>
            </a:r>
          </a:p>
          <a:p>
            <a:pPr eaLnBrk="1" hangingPunct="1">
              <a:defRPr/>
            </a:pPr>
            <a:endParaRPr lang="en-GB" dirty="0" smtClean="0"/>
          </a:p>
          <a:p>
            <a:pPr eaLnBrk="1" hangingPunct="1">
              <a:defRPr/>
            </a:pPr>
            <a:r>
              <a:rPr lang="en-GB" dirty="0" smtClean="0"/>
              <a:t>This presentation focuses on outcome among smear positive patients </a:t>
            </a:r>
          </a:p>
          <a:p>
            <a:pPr marL="0" indent="0" eaLnBrk="1" hangingPunct="1">
              <a:buFont typeface="Arial" charset="0"/>
              <a:buNone/>
              <a:defRPr/>
            </a:pPr>
            <a:endParaRPr lang="en-GB" dirty="0" smtClean="0">
              <a:solidFill>
                <a:schemeClr val="accent6"/>
              </a:solidFill>
            </a:endParaRPr>
          </a:p>
          <a:p>
            <a:pPr eaLnBrk="1" hangingPunct="1">
              <a:defRPr/>
            </a:pPr>
            <a:endParaRPr lang="en-GB" dirty="0" smtClean="0"/>
          </a:p>
          <a:p>
            <a:pPr eaLnBrk="1" hangingPunct="1">
              <a:defRPr/>
            </a:pPr>
            <a:endParaRPr lang="en-ZA"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ZA" smtClean="0"/>
              <a:t>Data analysis</a:t>
            </a:r>
          </a:p>
        </p:txBody>
      </p:sp>
      <p:sp>
        <p:nvSpPr>
          <p:cNvPr id="7171" name="Content Placeholder 2"/>
          <p:cNvSpPr>
            <a:spLocks noGrp="1"/>
          </p:cNvSpPr>
          <p:nvPr>
            <p:ph idx="1"/>
          </p:nvPr>
        </p:nvSpPr>
        <p:spPr/>
        <p:txBody>
          <a:bodyPr/>
          <a:lstStyle/>
          <a:p>
            <a:pPr eaLnBrk="1" hangingPunct="1"/>
            <a:r>
              <a:rPr lang="en-GB" dirty="0" smtClean="0"/>
              <a:t>STATA</a:t>
            </a:r>
            <a:r>
              <a:rPr lang="en-GB" baseline="30000" dirty="0" smtClean="0"/>
              <a:t>TM</a:t>
            </a:r>
            <a:r>
              <a:rPr lang="en-GB" dirty="0" smtClean="0"/>
              <a:t>  software (Release 11) and Microsoft </a:t>
            </a:r>
            <a:r>
              <a:rPr lang="en-GB" dirty="0" err="1" smtClean="0"/>
              <a:t>Excel</a:t>
            </a:r>
            <a:r>
              <a:rPr lang="en-GB" baseline="30000" dirty="0" err="1" smtClean="0"/>
              <a:t>TM</a:t>
            </a:r>
            <a:r>
              <a:rPr lang="en-GB" dirty="0" smtClean="0"/>
              <a:t> spreadsheet used for analysis</a:t>
            </a:r>
          </a:p>
          <a:p>
            <a:pPr lvl="1" eaLnBrk="1" hangingPunct="1"/>
            <a:r>
              <a:rPr lang="en-GB" dirty="0" smtClean="0"/>
              <a:t>Proportions/rates</a:t>
            </a:r>
          </a:p>
          <a:p>
            <a:pPr lvl="1" eaLnBrk="1" hangingPunct="1"/>
            <a:r>
              <a:rPr lang="en-GB" dirty="0" smtClean="0"/>
              <a:t>Graphs</a:t>
            </a:r>
          </a:p>
          <a:p>
            <a:pPr lvl="1" eaLnBrk="1" hangingPunct="1"/>
            <a:endParaRPr lang="en-GB" dirty="0" smtClean="0">
              <a:solidFill>
                <a:schemeClr val="accent2"/>
              </a:solidFill>
            </a:endParaRPr>
          </a:p>
          <a:p>
            <a:pPr eaLnBrk="1" hangingPunct="1"/>
            <a:r>
              <a:rPr lang="en-GB" dirty="0" smtClean="0"/>
              <a:t>Measures of association calculated included:</a:t>
            </a:r>
          </a:p>
          <a:p>
            <a:pPr lvl="1" eaLnBrk="1" hangingPunct="1"/>
            <a:r>
              <a:rPr lang="en-GB" dirty="0" smtClean="0"/>
              <a:t> odds ratio (OR) </a:t>
            </a:r>
          </a:p>
          <a:p>
            <a:pPr lvl="1" eaLnBrk="1" hangingPunct="1"/>
            <a:r>
              <a:rPr lang="en-GB" dirty="0" smtClean="0"/>
              <a:t> 95% confidence interval (CI). </a:t>
            </a:r>
            <a:endParaRPr lang="en-ZA"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1020762"/>
          </a:xfrm>
        </p:spPr>
        <p:txBody>
          <a:bodyPr/>
          <a:lstStyle/>
          <a:p>
            <a:pPr eaLnBrk="1" hangingPunct="1"/>
            <a:r>
              <a:rPr lang="en-ZA" smtClean="0"/>
              <a:t>Results</a:t>
            </a:r>
          </a:p>
        </p:txBody>
      </p:sp>
      <p:graphicFrame>
        <p:nvGraphicFramePr>
          <p:cNvPr id="4" name="Content Placeholder 3"/>
          <p:cNvGraphicFramePr>
            <a:graphicFrameLocks noGrp="1"/>
          </p:cNvGraphicFramePr>
          <p:nvPr>
            <p:ph idx="1"/>
          </p:nvPr>
        </p:nvGraphicFramePr>
        <p:xfrm>
          <a:off x="838200" y="2438400"/>
          <a:ext cx="7696200" cy="3810000"/>
        </p:xfrm>
        <a:graphic>
          <a:graphicData uri="http://schemas.openxmlformats.org/drawingml/2006/table">
            <a:tbl>
              <a:tblPr firstRow="1" bandRow="1">
                <a:tableStyleId>{5C22544A-7EE6-4342-B048-85BDC9FD1C3A}</a:tableStyleId>
              </a:tblPr>
              <a:tblGrid>
                <a:gridCol w="3420534"/>
                <a:gridCol w="1710266"/>
                <a:gridCol w="2565400"/>
              </a:tblGrid>
              <a:tr h="152400">
                <a:tc>
                  <a:txBody>
                    <a:bodyPr/>
                    <a:lstStyle/>
                    <a:p>
                      <a:r>
                        <a:rPr lang="en-ZA" sz="2800" dirty="0" smtClean="0">
                          <a:solidFill>
                            <a:srgbClr val="002060"/>
                          </a:solidFill>
                        </a:rPr>
                        <a:t>Characteristic</a:t>
                      </a:r>
                      <a:endParaRPr lang="en-ZA" sz="2800" dirty="0">
                        <a:solidFill>
                          <a:srgbClr val="002060"/>
                        </a:solidFill>
                      </a:endParaRPr>
                    </a:p>
                  </a:txBody>
                  <a:tcPr>
                    <a:solidFill>
                      <a:schemeClr val="accent2">
                        <a:lumMod val="40000"/>
                        <a:lumOff val="60000"/>
                      </a:schemeClr>
                    </a:solidFill>
                  </a:tcPr>
                </a:tc>
                <a:tc>
                  <a:txBody>
                    <a:bodyPr/>
                    <a:lstStyle/>
                    <a:p>
                      <a:pPr algn="ctr"/>
                      <a:r>
                        <a:rPr lang="en-ZA" sz="2800" dirty="0" smtClean="0">
                          <a:solidFill>
                            <a:srgbClr val="002060"/>
                          </a:solidFill>
                        </a:rPr>
                        <a:t>n</a:t>
                      </a:r>
                      <a:endParaRPr lang="en-ZA" sz="2800" dirty="0">
                        <a:solidFill>
                          <a:srgbClr val="002060"/>
                        </a:solidFill>
                      </a:endParaRPr>
                    </a:p>
                  </a:txBody>
                  <a:tcPr>
                    <a:solidFill>
                      <a:schemeClr val="accent2">
                        <a:lumMod val="40000"/>
                        <a:lumOff val="60000"/>
                      </a:schemeClr>
                    </a:solidFill>
                  </a:tcPr>
                </a:tc>
                <a:tc>
                  <a:txBody>
                    <a:bodyPr/>
                    <a:lstStyle/>
                    <a:p>
                      <a:pPr algn="ctr"/>
                      <a:r>
                        <a:rPr lang="en-ZA" sz="2800" dirty="0" smtClean="0">
                          <a:solidFill>
                            <a:srgbClr val="002060"/>
                          </a:solidFill>
                        </a:rPr>
                        <a:t>(%)</a:t>
                      </a:r>
                      <a:endParaRPr lang="en-ZA" sz="2800" dirty="0">
                        <a:solidFill>
                          <a:srgbClr val="002060"/>
                        </a:solidFill>
                      </a:endParaRPr>
                    </a:p>
                  </a:txBody>
                  <a:tcPr>
                    <a:solidFill>
                      <a:schemeClr val="accent2">
                        <a:lumMod val="40000"/>
                        <a:lumOff val="60000"/>
                      </a:schemeClr>
                    </a:solidFill>
                  </a:tcPr>
                </a:tc>
              </a:tr>
              <a:tr h="370840">
                <a:tc>
                  <a:txBody>
                    <a:bodyPr/>
                    <a:lstStyle/>
                    <a:p>
                      <a:pPr>
                        <a:lnSpc>
                          <a:spcPct val="200000"/>
                        </a:lnSpc>
                      </a:pPr>
                      <a:r>
                        <a:rPr lang="en-ZA" sz="2400" dirty="0" smtClean="0"/>
                        <a:t>Male</a:t>
                      </a:r>
                      <a:r>
                        <a:rPr lang="en-ZA" sz="2400" baseline="0" dirty="0" smtClean="0"/>
                        <a:t> </a:t>
                      </a:r>
                      <a:endParaRPr lang="en-ZA" sz="2400" dirty="0"/>
                    </a:p>
                  </a:txBody>
                  <a:tcPr/>
                </a:tc>
                <a:tc>
                  <a:txBody>
                    <a:bodyPr/>
                    <a:lstStyle/>
                    <a:p>
                      <a:pPr algn="ctr">
                        <a:lnSpc>
                          <a:spcPct val="200000"/>
                        </a:lnSpc>
                      </a:pPr>
                      <a:r>
                        <a:rPr lang="en-ZA" sz="2400" dirty="0" smtClean="0"/>
                        <a:t>51 475</a:t>
                      </a:r>
                      <a:endParaRPr lang="en-ZA" sz="2400" dirty="0"/>
                    </a:p>
                  </a:txBody>
                  <a:tcPr/>
                </a:tc>
                <a:tc>
                  <a:txBody>
                    <a:bodyPr/>
                    <a:lstStyle/>
                    <a:p>
                      <a:pPr algn="ctr">
                        <a:lnSpc>
                          <a:spcPct val="200000"/>
                        </a:lnSpc>
                      </a:pPr>
                      <a:r>
                        <a:rPr lang="en-ZA" sz="2400" dirty="0" smtClean="0"/>
                        <a:t>(53%)</a:t>
                      </a:r>
                      <a:endParaRPr lang="en-ZA" sz="2400" dirty="0"/>
                    </a:p>
                  </a:txBody>
                  <a:tcPr/>
                </a:tc>
              </a:tr>
              <a:tr h="370840">
                <a:tc>
                  <a:txBody>
                    <a:bodyPr/>
                    <a:lstStyle/>
                    <a:p>
                      <a:pPr>
                        <a:lnSpc>
                          <a:spcPct val="200000"/>
                        </a:lnSpc>
                      </a:pPr>
                      <a:r>
                        <a:rPr lang="en-ZA" sz="2400" dirty="0" smtClean="0"/>
                        <a:t>Smear positive cases</a:t>
                      </a:r>
                      <a:endParaRPr lang="en-ZA" sz="2400" dirty="0"/>
                    </a:p>
                  </a:txBody>
                  <a:tcPr/>
                </a:tc>
                <a:tc>
                  <a:txBody>
                    <a:bodyPr/>
                    <a:lstStyle/>
                    <a:p>
                      <a:pPr algn="ctr">
                        <a:lnSpc>
                          <a:spcPct val="200000"/>
                        </a:lnSpc>
                      </a:pPr>
                      <a:r>
                        <a:rPr lang="en-ZA" sz="2400" dirty="0" smtClean="0"/>
                        <a:t>40 442</a:t>
                      </a:r>
                      <a:endParaRPr lang="en-ZA" sz="2400" dirty="0"/>
                    </a:p>
                  </a:txBody>
                  <a:tcPr/>
                </a:tc>
                <a:tc>
                  <a:txBody>
                    <a:bodyPr/>
                    <a:lstStyle/>
                    <a:p>
                      <a:pPr algn="ctr">
                        <a:lnSpc>
                          <a:spcPct val="200000"/>
                        </a:lnSpc>
                      </a:pPr>
                      <a:r>
                        <a:rPr lang="en-ZA" sz="2400" dirty="0" smtClean="0"/>
                        <a:t>(42%)</a:t>
                      </a:r>
                      <a:endParaRPr lang="en-ZA" sz="2400" dirty="0"/>
                    </a:p>
                  </a:txBody>
                  <a:tcPr/>
                </a:tc>
              </a:tr>
              <a:tr h="370840">
                <a:tc>
                  <a:txBody>
                    <a:bodyPr/>
                    <a:lstStyle/>
                    <a:p>
                      <a:pPr>
                        <a:lnSpc>
                          <a:spcPct val="200000"/>
                        </a:lnSpc>
                      </a:pPr>
                      <a:r>
                        <a:rPr lang="en-ZA" sz="2400" dirty="0" smtClean="0"/>
                        <a:t>New</a:t>
                      </a:r>
                      <a:r>
                        <a:rPr lang="en-ZA" sz="2400" baseline="0" dirty="0" smtClean="0"/>
                        <a:t> cases*</a:t>
                      </a:r>
                      <a:endParaRPr lang="en-ZA" sz="2400" dirty="0"/>
                    </a:p>
                  </a:txBody>
                  <a:tcPr/>
                </a:tc>
                <a:tc>
                  <a:txBody>
                    <a:bodyPr/>
                    <a:lstStyle/>
                    <a:p>
                      <a:pPr algn="ctr">
                        <a:lnSpc>
                          <a:spcPct val="200000"/>
                        </a:lnSpc>
                      </a:pPr>
                      <a:r>
                        <a:rPr lang="en-ZA" sz="2400" dirty="0" smtClean="0"/>
                        <a:t>86 414</a:t>
                      </a:r>
                      <a:endParaRPr lang="en-ZA" sz="2400" dirty="0"/>
                    </a:p>
                  </a:txBody>
                  <a:tcPr/>
                </a:tc>
                <a:tc>
                  <a:txBody>
                    <a:bodyPr/>
                    <a:lstStyle/>
                    <a:p>
                      <a:pPr algn="ctr">
                        <a:lnSpc>
                          <a:spcPct val="200000"/>
                        </a:lnSpc>
                      </a:pPr>
                      <a:r>
                        <a:rPr lang="en-ZA" sz="2400" dirty="0" smtClean="0"/>
                        <a:t>(89%)</a:t>
                      </a:r>
                      <a:endParaRPr lang="en-ZA" sz="2400" dirty="0"/>
                    </a:p>
                  </a:txBody>
                  <a:tcPr/>
                </a:tc>
              </a:tr>
              <a:tr h="370840">
                <a:tc>
                  <a:txBody>
                    <a:bodyPr/>
                    <a:lstStyle/>
                    <a:p>
                      <a:pPr>
                        <a:lnSpc>
                          <a:spcPct val="200000"/>
                        </a:lnSpc>
                      </a:pPr>
                      <a:r>
                        <a:rPr lang="en-ZA" sz="2400" dirty="0" smtClean="0"/>
                        <a:t>Mean age</a:t>
                      </a:r>
                      <a:endParaRPr lang="en-ZA" sz="2400" dirty="0"/>
                    </a:p>
                  </a:txBody>
                  <a:tcPr/>
                </a:tc>
                <a:tc>
                  <a:txBody>
                    <a:bodyPr/>
                    <a:lstStyle/>
                    <a:p>
                      <a:pPr algn="ctr">
                        <a:lnSpc>
                          <a:spcPct val="200000"/>
                        </a:lnSpc>
                      </a:pPr>
                      <a:r>
                        <a:rPr lang="en-ZA" sz="2400" dirty="0" smtClean="0"/>
                        <a:t>35.03</a:t>
                      </a:r>
                      <a:endParaRPr lang="en-ZA" sz="2400" dirty="0"/>
                    </a:p>
                  </a:txBody>
                  <a:tcPr/>
                </a:tc>
                <a:tc>
                  <a:txBody>
                    <a:bodyPr/>
                    <a:lstStyle/>
                    <a:p>
                      <a:pPr algn="ctr">
                        <a:lnSpc>
                          <a:spcPct val="200000"/>
                        </a:lnSpc>
                      </a:pPr>
                      <a:r>
                        <a:rPr lang="en-ZA" sz="2400" dirty="0" smtClean="0"/>
                        <a:t>(SD=16.5)</a:t>
                      </a:r>
                      <a:endParaRPr lang="en-ZA" sz="2400" dirty="0"/>
                    </a:p>
                  </a:txBody>
                  <a:tcPr/>
                </a:tc>
              </a:tr>
            </a:tbl>
          </a:graphicData>
        </a:graphic>
      </p:graphicFrame>
      <p:sp>
        <p:nvSpPr>
          <p:cNvPr id="8221" name="Content Placeholder 2"/>
          <p:cNvSpPr txBox="1">
            <a:spLocks/>
          </p:cNvSpPr>
          <p:nvPr/>
        </p:nvSpPr>
        <p:spPr bwMode="auto">
          <a:xfrm>
            <a:off x="304800" y="1371600"/>
            <a:ext cx="8229600" cy="1066800"/>
          </a:xfrm>
          <a:prstGeom prst="rect">
            <a:avLst/>
          </a:prstGeom>
          <a:noFill/>
          <a:ln w="9525">
            <a:noFill/>
            <a:miter lim="800000"/>
            <a:headEnd/>
            <a:tailEnd/>
          </a:ln>
        </p:spPr>
        <p:txBody>
          <a:bodyPr/>
          <a:lstStyle/>
          <a:p>
            <a:pPr marL="342900" indent="-342900">
              <a:spcBef>
                <a:spcPct val="20000"/>
              </a:spcBef>
              <a:buFont typeface="Arial" charset="0"/>
              <a:buChar char="•"/>
            </a:pPr>
            <a:r>
              <a:rPr lang="en-US" sz="2800">
                <a:latin typeface="Calibri" pitchFamily="34" charset="0"/>
              </a:rPr>
              <a:t>Summary characteristics of the patients diagnosed in Limpopo, 2006-2010 (n=97 166)</a:t>
            </a:r>
            <a:endParaRPr lang="en-GB" sz="3200">
              <a:latin typeface="Calibri" pitchFamily="34" charset="0"/>
            </a:endParaRPr>
          </a:p>
        </p:txBody>
      </p:sp>
      <p:sp>
        <p:nvSpPr>
          <p:cNvPr id="8222" name="Content Placeholder 2"/>
          <p:cNvSpPr txBox="1">
            <a:spLocks/>
          </p:cNvSpPr>
          <p:nvPr/>
        </p:nvSpPr>
        <p:spPr bwMode="auto">
          <a:xfrm>
            <a:off x="762000" y="6324600"/>
            <a:ext cx="8229600" cy="381000"/>
          </a:xfrm>
          <a:prstGeom prst="rect">
            <a:avLst/>
          </a:prstGeom>
          <a:noFill/>
          <a:ln w="9525">
            <a:noFill/>
            <a:miter lim="800000"/>
            <a:headEnd/>
            <a:tailEnd/>
          </a:ln>
        </p:spPr>
        <p:txBody>
          <a:bodyPr/>
          <a:lstStyle/>
          <a:p>
            <a:pPr marL="342900" indent="-342900">
              <a:spcBef>
                <a:spcPct val="20000"/>
              </a:spcBef>
            </a:pPr>
            <a:r>
              <a:rPr lang="en-US" sz="2000" i="1">
                <a:latin typeface="Calibri" pitchFamily="34" charset="0"/>
              </a:rPr>
              <a:t>*Without a history of previous TB treatment</a:t>
            </a:r>
            <a:endParaRPr lang="en-GB" sz="2000" i="1">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1020762"/>
          </a:xfrm>
        </p:spPr>
        <p:txBody>
          <a:bodyPr/>
          <a:lstStyle/>
          <a:p>
            <a:pPr eaLnBrk="1" hangingPunct="1"/>
            <a:r>
              <a:rPr lang="en-ZA" sz="3600" dirty="0" smtClean="0"/>
              <a:t>Sputum smear positive TB cases analyzed</a:t>
            </a:r>
          </a:p>
        </p:txBody>
      </p:sp>
      <p:graphicFrame>
        <p:nvGraphicFramePr>
          <p:cNvPr id="7" name="Content Placeholder 6"/>
          <p:cNvGraphicFramePr>
            <a:graphicFrameLocks noGrp="1"/>
          </p:cNvGraphicFramePr>
          <p:nvPr>
            <p:ph idx="1"/>
          </p:nvPr>
        </p:nvGraphicFramePr>
        <p:xfrm>
          <a:off x="457200" y="1600200"/>
          <a:ext cx="8229600" cy="4997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3600" dirty="0" smtClean="0"/>
              <a:t>Smear conversion rates at </a:t>
            </a:r>
            <a:r>
              <a:rPr lang="en-ZA" sz="3200" dirty="0" smtClean="0"/>
              <a:t>2</a:t>
            </a:r>
            <a:r>
              <a:rPr lang="en-ZA" sz="3200" baseline="30000" dirty="0" smtClean="0"/>
              <a:t>nd </a:t>
            </a:r>
            <a:r>
              <a:rPr lang="en-US" sz="3600" dirty="0" smtClean="0"/>
              <a:t> and 3</a:t>
            </a:r>
            <a:r>
              <a:rPr lang="en-US" sz="3600" baseline="30000" dirty="0" smtClean="0"/>
              <a:t>rd</a:t>
            </a:r>
            <a:r>
              <a:rPr lang="en-US" sz="3600" dirty="0" smtClean="0"/>
              <a:t> month of treatment , Limpopo province, 2006-10</a:t>
            </a:r>
            <a:endParaRPr lang="en-US" dirty="0"/>
          </a:p>
        </p:txBody>
      </p:sp>
      <p:pic>
        <p:nvPicPr>
          <p:cNvPr id="59394" name="Picture 2"/>
          <p:cNvPicPr>
            <a:picLocks noChangeAspect="1" noChangeArrowheads="1"/>
          </p:cNvPicPr>
          <p:nvPr/>
        </p:nvPicPr>
        <p:blipFill>
          <a:blip r:embed="rId3" cstate="print"/>
          <a:srcRect/>
          <a:stretch>
            <a:fillRect/>
          </a:stretch>
        </p:blipFill>
        <p:spPr bwMode="auto">
          <a:xfrm>
            <a:off x="755576" y="1484784"/>
            <a:ext cx="7632848" cy="53012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1612</TotalTime>
  <Words>1691</Words>
  <Application>Microsoft Office PowerPoint</Application>
  <PresentationFormat>On-screen Show (4:3)</PresentationFormat>
  <Paragraphs>177</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Outcomes among patients treated for tuberculosis in Limpopo Province, South Africa, 2006-2010</vt:lpstr>
      <vt:lpstr>Background</vt:lpstr>
      <vt:lpstr>Objective</vt:lpstr>
      <vt:lpstr>Study setting</vt:lpstr>
      <vt:lpstr>Study design</vt:lpstr>
      <vt:lpstr>Data analysis</vt:lpstr>
      <vt:lpstr>Results</vt:lpstr>
      <vt:lpstr>Sputum smear positive TB cases analyzed</vt:lpstr>
      <vt:lpstr>Smear conversion rates at 2nd  and 3rd month of treatment , Limpopo province, 2006-10</vt:lpstr>
      <vt:lpstr>Cure rates among new and retreatment TB cases in Limpopo Province, 2006-2010</vt:lpstr>
      <vt:lpstr>Treatment success among new and retreatment TB cases in Limpopo Province, 2006-2010</vt:lpstr>
      <vt:lpstr>Proportion of smears remaining positive at end of treatment by year, Limpopo Province, 2006-2010</vt:lpstr>
      <vt:lpstr>Defaulter rates among new and retreatment TB cases by year in Limpopo Province, 2006-2010</vt:lpstr>
      <vt:lpstr>Death rates among new and retreatment TB cases by year in Limpopo Province, 2006-2010</vt:lpstr>
      <vt:lpstr>Predictors of an unfavorable* treatment outcome among smear positive TB patients</vt:lpstr>
      <vt:lpstr>Discussion</vt:lpstr>
      <vt:lpstr>Discussion</vt:lpstr>
      <vt:lpstr>Limitation</vt:lpstr>
      <vt:lpstr>Conclusion</vt:lpstr>
      <vt:lpstr>Recommendations</vt:lpstr>
      <vt:lpstr>Acknowledgements</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Lazarus Kuonza</dc:creator>
  <cp:lastModifiedBy>Donald.Selamolela</cp:lastModifiedBy>
  <cp:revision>72</cp:revision>
  <dcterms:created xsi:type="dcterms:W3CDTF">2012-08-23T14:49:29Z</dcterms:created>
  <dcterms:modified xsi:type="dcterms:W3CDTF">2012-11-01T13:24:24Z</dcterms:modified>
</cp:coreProperties>
</file>