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0"/>
  </p:notesMasterIdLst>
  <p:sldIdLst>
    <p:sldId id="268" r:id="rId2"/>
    <p:sldId id="262" r:id="rId3"/>
    <p:sldId id="269" r:id="rId4"/>
    <p:sldId id="263" r:id="rId5"/>
    <p:sldId id="273" r:id="rId6"/>
    <p:sldId id="274" r:id="rId7"/>
    <p:sldId id="264" r:id="rId8"/>
    <p:sldId id="270" r:id="rId9"/>
    <p:sldId id="277" r:id="rId10"/>
    <p:sldId id="257" r:id="rId11"/>
    <p:sldId id="259" r:id="rId12"/>
    <p:sldId id="260" r:id="rId13"/>
    <p:sldId id="271" r:id="rId14"/>
    <p:sldId id="272" r:id="rId15"/>
    <p:sldId id="261" r:id="rId16"/>
    <p:sldId id="265" r:id="rId17"/>
    <p:sldId id="27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100"/>
    <a:srgbClr val="EBE600"/>
    <a:srgbClr val="FF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879567021288823E-2"/>
          <c:y val="3.040634373958449E-2"/>
          <c:w val="0.94394193269713322"/>
          <c:h val="0.758897037756038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Boys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802739350800102E-2"/>
                  <c:y val="-3.1639285775758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51936334559318E-2"/>
                  <c:y val="-4.6313362641677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47390136728103E-3"/>
                  <c:y val="-2.8991692628831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8100498412053834E-3"/>
                  <c:y val="-4.6053372786435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033572027350496E-3"/>
                  <c:y val="-2.088583724615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>
                    <a:latin typeface="Arial Rounded MT Bold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Hypertension</c:v>
                </c:pt>
                <c:pt idx="1">
                  <c:v>Over weight</c:v>
                </c:pt>
                <c:pt idx="2">
                  <c:v>overfatness</c:v>
                </c:pt>
                <c:pt idx="3">
                  <c:v>Obese </c:v>
                </c:pt>
                <c:pt idx="4">
                  <c:v>low birth weight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3.5000000000000003E-2</c:v>
                </c:pt>
                <c:pt idx="1">
                  <c:v>1E-3</c:v>
                </c:pt>
                <c:pt idx="2">
                  <c:v>6.7000000000000004E-2</c:v>
                </c:pt>
                <c:pt idx="3">
                  <c:v>0</c:v>
                </c:pt>
                <c:pt idx="4">
                  <c:v>0.114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Girls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89708355991664E-2"/>
                  <c:y val="-1.9489522968135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826912994072783E-2"/>
                  <c:y val="-2.5516840027625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201432164102971E-3"/>
                  <c:y val="-1.8565188663247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843643635555645E-2"/>
                  <c:y val="-1.8565188663247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512994724724185E-2"/>
                  <c:y val="-2.40235435499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>
                    <a:latin typeface="Arial Rounded MT Bold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Hypertension</c:v>
                </c:pt>
                <c:pt idx="1">
                  <c:v>Over weight</c:v>
                </c:pt>
                <c:pt idx="2">
                  <c:v>overfatness</c:v>
                </c:pt>
                <c:pt idx="3">
                  <c:v>Obese </c:v>
                </c:pt>
                <c:pt idx="4">
                  <c:v>low birth weight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1.7999999999999999E-2</c:v>
                </c:pt>
                <c:pt idx="1">
                  <c:v>1.2999999999999999E-2</c:v>
                </c:pt>
                <c:pt idx="2">
                  <c:v>9.6000000000000002E-2</c:v>
                </c:pt>
                <c:pt idx="3">
                  <c:v>8.9999999999999993E-3</c:v>
                </c:pt>
                <c:pt idx="4">
                  <c:v>0.13500000000000001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gapDepth val="201"/>
        <c:shape val="box"/>
        <c:axId val="69673728"/>
        <c:axId val="69675264"/>
        <c:axId val="0"/>
      </c:bar3DChart>
      <c:catAx>
        <c:axId val="69673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 Rounded MT Bold" pitchFamily="34" charset="0"/>
              </a:defRPr>
            </a:pPr>
            <a:endParaRPr lang="en-US"/>
          </a:p>
        </c:txPr>
        <c:crossAx val="69675264"/>
        <c:crosses val="autoZero"/>
        <c:auto val="1"/>
        <c:lblAlgn val="ctr"/>
        <c:lblOffset val="100"/>
        <c:noMultiLvlLbl val="0"/>
      </c:catAx>
      <c:valAx>
        <c:axId val="69675264"/>
        <c:scaling>
          <c:orientation val="minMax"/>
          <c:max val="0.1500000000000000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 Rounded MT Bold" pitchFamily="34" charset="0"/>
              </a:defRPr>
            </a:pPr>
            <a:endParaRPr lang="en-US"/>
          </a:p>
        </c:txPr>
        <c:crossAx val="69673728"/>
        <c:crosses val="autoZero"/>
        <c:crossBetween val="between"/>
        <c:majorUnit val="3.0000000000000006E-2"/>
      </c:valAx>
    </c:plotArea>
    <c:legend>
      <c:legendPos val="r"/>
      <c:layout>
        <c:manualLayout>
          <c:xMode val="edge"/>
          <c:yMode val="edge"/>
          <c:x val="0.32726477361101292"/>
          <c:y val="0.8820174951321198"/>
          <c:w val="0.43543836038419975"/>
          <c:h val="8.7643039662259753E-2"/>
        </c:manualLayout>
      </c:layout>
      <c:overlay val="0"/>
      <c:txPr>
        <a:bodyPr/>
        <a:lstStyle/>
        <a:p>
          <a:pPr>
            <a:defRPr b="1">
              <a:latin typeface="Arial Rounded MT Bold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37316326992474"/>
          <c:y val="7.9129090326517659E-2"/>
          <c:w val="0.83791757191587757"/>
          <c:h val="0.707898599028449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Boys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163771926576059E-2"/>
                  <c:y val="-2.6385554584112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045424993930774E-2"/>
                  <c:y val="-3.1786323258768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94322750147103E-2"/>
                  <c:y val="-3.0079588580334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 b="1">
                    <a:latin typeface="Arial Rounded MT Bold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Severe </c:v>
                </c:pt>
                <c:pt idx="1">
                  <c:v>Moderate</c:v>
                </c:pt>
                <c:pt idx="2">
                  <c:v>Mild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7.6999999999999999E-2</c:v>
                </c:pt>
                <c:pt idx="1">
                  <c:v>0.23400000000000001</c:v>
                </c:pt>
                <c:pt idx="2">
                  <c:v>0.39500000000000002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Girls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679947084068847E-2"/>
                  <c:y val="-2.7596571395448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965876219514704E-2"/>
                  <c:y val="-3.6148559982868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294029058499674E-2"/>
                  <c:y val="-3.8885574710700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 b="1">
                    <a:latin typeface="Arial Rounded MT Bold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Severe </c:v>
                </c:pt>
                <c:pt idx="1">
                  <c:v>Moderate</c:v>
                </c:pt>
                <c:pt idx="2">
                  <c:v>Mild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9.6000000000000002E-2</c:v>
                </c:pt>
                <c:pt idx="1">
                  <c:v>0.22900000000000001</c:v>
                </c:pt>
                <c:pt idx="2">
                  <c:v>0.34899999999999998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250"/>
        <c:shape val="box"/>
        <c:axId val="69726976"/>
        <c:axId val="69728512"/>
        <c:axId val="0"/>
      </c:bar3DChart>
      <c:catAx>
        <c:axId val="69726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Arial Rounded MT Bold" pitchFamily="34" charset="0"/>
              </a:defRPr>
            </a:pPr>
            <a:endParaRPr lang="en-US"/>
          </a:p>
        </c:txPr>
        <c:crossAx val="69728512"/>
        <c:crosses val="autoZero"/>
        <c:auto val="1"/>
        <c:lblAlgn val="ctr"/>
        <c:lblOffset val="100"/>
        <c:noMultiLvlLbl val="0"/>
      </c:catAx>
      <c:valAx>
        <c:axId val="69728512"/>
        <c:scaling>
          <c:orientation val="minMax"/>
          <c:max val="0.4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 Rounded MT Bold" pitchFamily="34" charset="0"/>
              </a:defRPr>
            </a:pPr>
            <a:endParaRPr lang="en-US"/>
          </a:p>
        </c:txPr>
        <c:crossAx val="69726976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3015009649133636"/>
          <c:y val="0.90126560011850532"/>
          <c:w val="0.44650620095709531"/>
          <c:h val="9.8734399881494656E-2"/>
        </c:manualLayout>
      </c:layout>
      <c:overlay val="0"/>
      <c:txPr>
        <a:bodyPr/>
        <a:lstStyle/>
        <a:p>
          <a:pPr>
            <a:defRPr b="1">
              <a:latin typeface="Arial Rounded MT Bold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8EBE2-30E6-4590-971C-D8149D7F5D95}" type="datetimeFigureOut">
              <a:rPr lang="en-ZA" smtClean="0"/>
              <a:t>2012/11/02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95F05-B91F-4510-9DFC-A0063557E42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580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95F05-B91F-4510-9DFC-A0063557E426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458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D754A0-E5FE-4F0C-B13C-0F1026F0C02B}" type="datetimeFigureOut">
              <a:rPr lang="en-ZA" smtClean="0"/>
              <a:t>2012/11/02</a:t>
            </a:fld>
            <a:endParaRPr lang="en-Z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4746DA-D8B9-49C2-B9EC-E59AB3A7023F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754A0-E5FE-4F0C-B13C-0F1026F0C02B}" type="datetimeFigureOut">
              <a:rPr lang="en-ZA" smtClean="0"/>
              <a:t>2012/11/02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746DA-D8B9-49C2-B9EC-E59AB3A7023F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754A0-E5FE-4F0C-B13C-0F1026F0C02B}" type="datetimeFigureOut">
              <a:rPr lang="en-ZA" smtClean="0"/>
              <a:t>2012/11/02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746DA-D8B9-49C2-B9EC-E59AB3A7023F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754A0-E5FE-4F0C-B13C-0F1026F0C02B}" type="datetimeFigureOut">
              <a:rPr lang="en-ZA" smtClean="0"/>
              <a:t>2012/11/02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746DA-D8B9-49C2-B9EC-E59AB3A7023F}" type="slidenum">
              <a:rPr lang="en-ZA" smtClean="0"/>
              <a:t>‹#›</a:t>
            </a:fld>
            <a:endParaRPr lang="en-Z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754A0-E5FE-4F0C-B13C-0F1026F0C02B}" type="datetimeFigureOut">
              <a:rPr lang="en-ZA" smtClean="0"/>
              <a:t>2012/11/02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746DA-D8B9-49C2-B9EC-E59AB3A7023F}" type="slidenum">
              <a:rPr lang="en-ZA" smtClean="0"/>
              <a:t>‹#›</a:t>
            </a:fld>
            <a:endParaRPr lang="en-Z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754A0-E5FE-4F0C-B13C-0F1026F0C02B}" type="datetimeFigureOut">
              <a:rPr lang="en-ZA" smtClean="0"/>
              <a:t>2012/11/02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746DA-D8B9-49C2-B9EC-E59AB3A7023F}" type="slidenum">
              <a:rPr lang="en-ZA" smtClean="0"/>
              <a:t>‹#›</a:t>
            </a:fld>
            <a:endParaRPr lang="en-Z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754A0-E5FE-4F0C-B13C-0F1026F0C02B}" type="datetimeFigureOut">
              <a:rPr lang="en-ZA" smtClean="0"/>
              <a:t>2012/11/02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746DA-D8B9-49C2-B9EC-E59AB3A7023F}" type="slidenum">
              <a:rPr lang="en-ZA" smtClean="0"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754A0-E5FE-4F0C-B13C-0F1026F0C02B}" type="datetimeFigureOut">
              <a:rPr lang="en-ZA" smtClean="0"/>
              <a:t>2012/11/02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746DA-D8B9-49C2-B9EC-E59AB3A7023F}" type="slidenum">
              <a:rPr lang="en-ZA" smtClean="0"/>
              <a:t>‹#›</a:t>
            </a:fld>
            <a:endParaRPr lang="en-Z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754A0-E5FE-4F0C-B13C-0F1026F0C02B}" type="datetimeFigureOut">
              <a:rPr lang="en-ZA" smtClean="0"/>
              <a:t>2012/11/02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746DA-D8B9-49C2-B9EC-E59AB3A7023F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DD754A0-E5FE-4F0C-B13C-0F1026F0C02B}" type="datetimeFigureOut">
              <a:rPr lang="en-ZA" smtClean="0"/>
              <a:t>2012/11/02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746DA-D8B9-49C2-B9EC-E59AB3A7023F}" type="slidenum">
              <a:rPr lang="en-ZA" smtClean="0"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D754A0-E5FE-4F0C-B13C-0F1026F0C02B}" type="datetimeFigureOut">
              <a:rPr lang="en-ZA" smtClean="0"/>
              <a:t>2012/11/02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4746DA-D8B9-49C2-B9EC-E59AB3A7023F}" type="slidenum">
              <a:rPr lang="en-ZA" smtClean="0"/>
              <a:t>‹#›</a:t>
            </a:fld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DD754A0-E5FE-4F0C-B13C-0F1026F0C02B}" type="datetimeFigureOut">
              <a:rPr lang="en-ZA" smtClean="0"/>
              <a:t>2012/11/02</a:t>
            </a:fld>
            <a:endParaRPr lang="en-Z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74746DA-D8B9-49C2-B9EC-E59AB3A7023F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152" y="54868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800" b="1" dirty="0">
                <a:solidFill>
                  <a:srgbClr val="FFFF00"/>
                </a:solidFill>
                <a:latin typeface="Berlin Sans FB Demi" pitchFamily="34" charset="0"/>
              </a:rPr>
              <a:t>The association between blood pressure, body composition and birth weight of rural South African children: </a:t>
            </a:r>
            <a:r>
              <a:rPr lang="en-US" sz="2800" b="1" dirty="0" err="1">
                <a:solidFill>
                  <a:srgbClr val="FFFF00"/>
                </a:solidFill>
                <a:latin typeface="Berlin Sans FB Demi" pitchFamily="34" charset="0"/>
              </a:rPr>
              <a:t>Ellisras</a:t>
            </a:r>
            <a:r>
              <a:rPr lang="en-US" sz="2800" b="1" dirty="0">
                <a:solidFill>
                  <a:srgbClr val="FFFF00"/>
                </a:solidFill>
                <a:latin typeface="Berlin Sans FB Demi" pitchFamily="34" charset="0"/>
              </a:rPr>
              <a:t> longitudinal study</a:t>
            </a:r>
            <a:endParaRPr lang="en-ZA" sz="2800" b="1" dirty="0">
              <a:solidFill>
                <a:srgbClr val="FFFF00"/>
              </a:solidFill>
              <a:latin typeface="Berlin Sans FB Demi" pitchFamily="34" charset="0"/>
            </a:endParaRPr>
          </a:p>
          <a:p>
            <a:pPr algn="ctr">
              <a:lnSpc>
                <a:spcPts val="3600"/>
              </a:lnSpc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latin typeface="Berlin Sans FB Demi" pitchFamily="34" charset="0"/>
              </a:rPr>
              <a:t> </a:t>
            </a:r>
            <a:endParaRPr lang="en-ZA" sz="2800" dirty="0">
              <a:solidFill>
                <a:schemeClr val="tx1">
                  <a:lumMod val="9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152" y="4293096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Makinta MJ</a:t>
            </a:r>
            <a:r>
              <a:rPr lang="en-US" b="1" baseline="30000" dirty="0">
                <a:solidFill>
                  <a:srgbClr val="FFFF00"/>
                </a:solidFill>
              </a:rPr>
              <a:t>1</a:t>
            </a:r>
            <a:r>
              <a:rPr lang="en-US" b="1" dirty="0">
                <a:solidFill>
                  <a:srgbClr val="FFFF00"/>
                </a:solidFill>
              </a:rPr>
              <a:t>, Monyeki KD</a:t>
            </a:r>
            <a:r>
              <a:rPr lang="en-US" b="1" baseline="30000" dirty="0">
                <a:solidFill>
                  <a:srgbClr val="FFFF00"/>
                </a:solidFill>
              </a:rPr>
              <a:t>1</a:t>
            </a:r>
            <a:r>
              <a:rPr lang="en-US" b="1" dirty="0">
                <a:solidFill>
                  <a:srgbClr val="FFFF00"/>
                </a:solidFill>
              </a:rPr>
              <a:t>, Kemper HCG</a:t>
            </a:r>
            <a:r>
              <a:rPr lang="en-US" b="1" baseline="30000" dirty="0">
                <a:solidFill>
                  <a:srgbClr val="FFFF00"/>
                </a:solidFill>
              </a:rPr>
              <a:t>2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Twisk</a:t>
            </a:r>
            <a:r>
              <a:rPr lang="en-US" b="1" dirty="0">
                <a:solidFill>
                  <a:srgbClr val="FFFF00"/>
                </a:solidFill>
              </a:rPr>
              <a:t> JWR</a:t>
            </a:r>
            <a:r>
              <a:rPr lang="en-US" b="1" baseline="30000" dirty="0">
                <a:solidFill>
                  <a:srgbClr val="FFFF00"/>
                </a:solidFill>
              </a:rPr>
              <a:t>3</a:t>
            </a:r>
            <a:endParaRPr lang="en-ZA" dirty="0">
              <a:solidFill>
                <a:srgbClr val="FFFF00"/>
              </a:solidFill>
            </a:endParaRPr>
          </a:p>
          <a:p>
            <a:pPr algn="ctr"/>
            <a:r>
              <a:rPr lang="en-US" sz="1200" i="1" baseline="30000" dirty="0">
                <a:solidFill>
                  <a:srgbClr val="FFFF00"/>
                </a:solidFill>
              </a:rPr>
              <a:t>1 </a:t>
            </a:r>
            <a:r>
              <a:rPr lang="en-US" sz="1200" i="1" dirty="0">
                <a:solidFill>
                  <a:srgbClr val="FFFF00"/>
                </a:solidFill>
              </a:rPr>
              <a:t>Department of Human Physiology, University of Limpopo (Medunsa Campus), P.O Box 130, MEDUNSA, South Africa </a:t>
            </a:r>
            <a:endParaRPr lang="en-ZA" sz="1200" dirty="0">
              <a:solidFill>
                <a:srgbClr val="FFFF00"/>
              </a:solidFill>
            </a:endParaRPr>
          </a:p>
          <a:p>
            <a:pPr algn="ctr"/>
            <a:r>
              <a:rPr lang="en-US" sz="1200" i="1" baseline="30000" dirty="0">
                <a:solidFill>
                  <a:srgbClr val="FFFF00"/>
                </a:solidFill>
              </a:rPr>
              <a:t>2 </a:t>
            </a:r>
            <a:r>
              <a:rPr lang="en-US" sz="1200" i="1" dirty="0">
                <a:solidFill>
                  <a:srgbClr val="FFFF00"/>
                </a:solidFill>
              </a:rPr>
              <a:t>VU University Medical Center, Institute for Research in Extramural Medicine (EMGO), Amsterdam, Netherlands</a:t>
            </a:r>
            <a:endParaRPr lang="en-ZA" sz="1200" dirty="0">
              <a:solidFill>
                <a:srgbClr val="FFFF00"/>
              </a:solidFill>
            </a:endParaRPr>
          </a:p>
          <a:p>
            <a:pPr algn="ctr"/>
            <a:r>
              <a:rPr lang="en-US" sz="1200" b="1" i="1" baseline="30000" dirty="0">
                <a:solidFill>
                  <a:srgbClr val="FFFF00"/>
                </a:solidFill>
              </a:rPr>
              <a:t>3 </a:t>
            </a:r>
            <a:r>
              <a:rPr lang="en-US" sz="1200" i="1" dirty="0">
                <a:solidFill>
                  <a:srgbClr val="FFFF00"/>
                </a:solidFill>
              </a:rPr>
              <a:t>Department of Clinical Epidemiology and Biostatistics, VU University Medical Centre, the Netherland</a:t>
            </a:r>
            <a:endParaRPr lang="en-ZA" sz="1200" dirty="0">
              <a:solidFill>
                <a:srgbClr val="FFFF00"/>
              </a:solidFill>
            </a:endParaRPr>
          </a:p>
        </p:txBody>
      </p:sp>
      <p:pic>
        <p:nvPicPr>
          <p:cNvPr id="4" name="Picture 3" descr="limpopo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94" y="2142816"/>
            <a:ext cx="2736304" cy="2074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2" descr="SKMBT_C220110801090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4" t="72003" r="32872" b="20868"/>
          <a:stretch>
            <a:fillRect/>
          </a:stretch>
        </p:blipFill>
        <p:spPr bwMode="auto">
          <a:xfrm>
            <a:off x="4804204" y="2142816"/>
            <a:ext cx="2577036" cy="2147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57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90507"/>
              </p:ext>
            </p:extLst>
          </p:nvPr>
        </p:nvGraphicFramePr>
        <p:xfrm>
          <a:off x="477828" y="1070721"/>
          <a:ext cx="8229261" cy="4752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6060"/>
                <a:gridCol w="1195157"/>
                <a:gridCol w="1354511"/>
                <a:gridCol w="1354511"/>
                <a:gridCol w="1354511"/>
                <a:gridCol w="1354511"/>
              </a:tblGrid>
              <a:tr h="3268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Variable 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Boys (n =299) 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Girls (n =229)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 b="1">
                        <a:effectLst/>
                        <a:latin typeface="Arial Rounded MT Bold" pitchFamily="34" charset="0"/>
                        <a:cs typeface="Times New Roman"/>
                      </a:endParaRPr>
                    </a:p>
                  </a:txBody>
                  <a:tcPr marL="56575" marR="56575" marT="0" marB="0" anchor="b"/>
                </a:tc>
              </a:tr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600" b="1" dirty="0">
                        <a:effectLst/>
                        <a:latin typeface="Arial Rounded MT Bold" pitchFamily="34" charset="0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mean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sd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mean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sd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P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</a:tr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Rounded MT Bold" pitchFamily="34" charset="0"/>
                        </a:rPr>
                        <a:t>SBP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95.7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10.60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99.3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11.33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0.000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</a:tr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Rounded MT Bold" pitchFamily="34" charset="0"/>
                        </a:rPr>
                        <a:t>DBP 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59.7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6.86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62.7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7.82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0.000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</a:tr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WHR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0.9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0.06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0.8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0.07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0.000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</a:tr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Triceps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5.9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1.48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7.4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2.38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0.000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</a:tr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Biceps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4.6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1.06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5.5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1.85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0.000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</a:tr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Arial Rounded MT Bold" pitchFamily="34" charset="0"/>
                        </a:rPr>
                        <a:t>Suprailiac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4.4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1.37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5.1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1.83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0.000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</a:tr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Rounded MT Bold" pitchFamily="34" charset="0"/>
                        </a:rPr>
                        <a:t>Subscapular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5.2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1.00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6.2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1.75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0.000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</a:tr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Sum4sk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20.1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4.27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24.2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7.14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0.000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</a:tr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Rounded MT Bold" pitchFamily="34" charset="0"/>
                          <a:ea typeface="+mn-ea"/>
                          <a:cs typeface="+mn-cs"/>
                        </a:rPr>
                        <a:t>FM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3.6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1.21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3.4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1.78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0.004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Rounded MT Bold" pitchFamily="34" charset="0"/>
                        </a:rPr>
                        <a:t>% BF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14.2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 Rounded MT Bold" pitchFamily="34" charset="0"/>
                        </a:rPr>
                        <a:t>2.28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13.0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3.39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 Rounded MT Bold" pitchFamily="34" charset="0"/>
                        </a:rPr>
                        <a:t>0.000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99971" y="188640"/>
            <a:ext cx="8784976" cy="731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000" b="1" dirty="0">
                <a:solidFill>
                  <a:srgbClr val="D6D100"/>
                </a:solidFill>
                <a:latin typeface="Arial Rounded MT Bold" pitchFamily="34" charset="0"/>
              </a:rPr>
              <a:t>Table 1: Descriptive statistics of </a:t>
            </a:r>
            <a:r>
              <a:rPr lang="en-US" sz="2000" b="1" dirty="0" smtClean="0">
                <a:solidFill>
                  <a:srgbClr val="D6D100"/>
                </a:solidFill>
                <a:latin typeface="Arial Rounded MT Bold" pitchFamily="34" charset="0"/>
              </a:rPr>
              <a:t>body </a:t>
            </a:r>
            <a:r>
              <a:rPr lang="en-US" sz="2000" b="1" dirty="0">
                <a:solidFill>
                  <a:srgbClr val="D6D100"/>
                </a:solidFill>
                <a:latin typeface="Arial Rounded MT Bold" pitchFamily="34" charset="0"/>
              </a:rPr>
              <a:t>size, birth weight, body composition and </a:t>
            </a:r>
            <a:r>
              <a:rPr lang="en-US" sz="2000" b="1" dirty="0" smtClean="0">
                <a:solidFill>
                  <a:srgbClr val="D6D100"/>
                </a:solidFill>
                <a:latin typeface="Arial Rounded MT Bold" pitchFamily="34" charset="0"/>
              </a:rPr>
              <a:t>BP </a:t>
            </a:r>
            <a:r>
              <a:rPr lang="en-US" sz="2000" b="1" dirty="0">
                <a:solidFill>
                  <a:srgbClr val="D6D100"/>
                </a:solidFill>
                <a:latin typeface="Arial Rounded MT Bold" pitchFamily="34" charset="0"/>
              </a:rPr>
              <a:t>of children participating in </a:t>
            </a:r>
            <a:r>
              <a:rPr lang="en-US" sz="2000" b="1" dirty="0" smtClean="0">
                <a:solidFill>
                  <a:srgbClr val="D6D100"/>
                </a:solidFill>
                <a:latin typeface="Arial Rounded MT Bold" pitchFamily="34" charset="0"/>
              </a:rPr>
              <a:t>ELS</a:t>
            </a:r>
            <a:endParaRPr lang="en-ZA" sz="2000" b="1" dirty="0">
              <a:solidFill>
                <a:srgbClr val="D6D100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5310" y="5853679"/>
            <a:ext cx="6624736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ZA" sz="1600" b="1" dirty="0" smtClean="0">
                <a:solidFill>
                  <a:srgbClr val="D6D100"/>
                </a:solidFill>
                <a:latin typeface="Arial Rounded MT Bold" pitchFamily="34" charset="0"/>
              </a:rPr>
              <a:t>SBP = systolic BP; DBP = diastolic BP; WHR = waist-to-hip ratio; </a:t>
            </a:r>
            <a:endParaRPr lang="en-ZA" sz="1600" b="1" dirty="0">
              <a:solidFill>
                <a:srgbClr val="D6D1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0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626406"/>
              </p:ext>
            </p:extLst>
          </p:nvPr>
        </p:nvGraphicFramePr>
        <p:xfrm>
          <a:off x="279238" y="1419977"/>
          <a:ext cx="8712969" cy="3585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6349"/>
                <a:gridCol w="232077"/>
                <a:gridCol w="726931"/>
                <a:gridCol w="959919"/>
                <a:gridCol w="959919"/>
                <a:gridCol w="977206"/>
                <a:gridCol w="923524"/>
                <a:gridCol w="959919"/>
                <a:gridCol w="959919"/>
                <a:gridCol w="977206"/>
              </a:tblGrid>
              <a:tr h="381401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Variable 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Crude 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>
                          <a:effectLst/>
                          <a:latin typeface="Arial Rounded MT Bold" pitchFamily="34" charset="0"/>
                        </a:rPr>
                        <a:t>Adjusted for age and gender</a:t>
                      </a:r>
                      <a:endParaRPr lang="en-ZA" sz="17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81401">
                <a:tc gridSpan="10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Systole 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814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>
                          <a:effectLst/>
                          <a:latin typeface="Arial Rounded MT Bold" pitchFamily="34" charset="0"/>
                        </a:rPr>
                        <a:t> </a:t>
                      </a:r>
                      <a:endParaRPr lang="en-ZA" sz="17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β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 smtClean="0">
                          <a:effectLst/>
                          <a:latin typeface="Arial Rounded MT Bold" pitchFamily="34" charset="0"/>
                        </a:rPr>
                        <a:t>p&lt;0.05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95% CI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95%CI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β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 smtClean="0">
                          <a:effectLst/>
                          <a:latin typeface="Arial Rounded MT Bold" pitchFamily="34" charset="0"/>
                        </a:rPr>
                        <a:t>p&lt;0.05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>
                          <a:effectLst/>
                          <a:latin typeface="Arial Rounded MT Bold" pitchFamily="34" charset="0"/>
                        </a:rPr>
                        <a:t>95% CI</a:t>
                      </a:r>
                      <a:endParaRPr lang="en-ZA" sz="17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>
                          <a:effectLst/>
                          <a:latin typeface="Arial Rounded MT Bold" pitchFamily="34" charset="0"/>
                        </a:rPr>
                        <a:t>95%CI</a:t>
                      </a:r>
                      <a:endParaRPr lang="en-ZA" sz="17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4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Arial Rounded MT Bold"/>
                        </a:rPr>
                        <a:t>∑</a:t>
                      </a:r>
                      <a:r>
                        <a:rPr lang="en-ZA" sz="1600" b="1" baseline="-25000" dirty="0" smtClean="0">
                          <a:effectLst/>
                          <a:latin typeface="Arial Rounded MT Bold" pitchFamily="34" charset="0"/>
                        </a:rPr>
                        <a:t>4</a:t>
                      </a:r>
                      <a:r>
                        <a:rPr lang="en-ZA" sz="1600" b="1" dirty="0" smtClean="0">
                          <a:effectLst/>
                          <a:latin typeface="Arial Rounded MT Bold" pitchFamily="34" charset="0"/>
                        </a:rPr>
                        <a:t>SF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0.35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0.000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0.19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0.51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0.18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>
                          <a:effectLst/>
                          <a:latin typeface="Arial Rounded MT Bold" pitchFamily="34" charset="0"/>
                        </a:rPr>
                        <a:t>0.026</a:t>
                      </a:r>
                      <a:endParaRPr lang="en-ZA" sz="17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0.22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0.338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4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 smtClean="0">
                          <a:effectLst/>
                          <a:latin typeface="Arial Rounded MT Bold" pitchFamily="34" charset="0"/>
                        </a:rPr>
                        <a:t>FM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>
                          <a:effectLst/>
                          <a:latin typeface="Arial Rounded MT Bold" pitchFamily="34" charset="0"/>
                        </a:rPr>
                        <a:t>2.14</a:t>
                      </a:r>
                      <a:endParaRPr lang="en-ZA" sz="17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0.000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1.52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2.75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1.38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>
                          <a:effectLst/>
                          <a:latin typeface="Arial Rounded MT Bold" pitchFamily="34" charset="0"/>
                        </a:rPr>
                        <a:t>0.000</a:t>
                      </a:r>
                      <a:endParaRPr lang="en-ZA" sz="17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0.69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>
                          <a:effectLst/>
                          <a:latin typeface="Arial Rounded MT Bold" pitchFamily="34" charset="0"/>
                        </a:rPr>
                        <a:t>2.06</a:t>
                      </a:r>
                      <a:endParaRPr lang="en-ZA" sz="17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4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 smtClean="0">
                          <a:effectLst/>
                          <a:latin typeface="Arial Rounded MT Bold" pitchFamily="34" charset="0"/>
                        </a:rPr>
                        <a:t>FFM 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>
                          <a:effectLst/>
                          <a:latin typeface="Arial Rounded MT Bold" pitchFamily="34" charset="0"/>
                        </a:rPr>
                        <a:t>1.07</a:t>
                      </a:r>
                      <a:endParaRPr lang="en-ZA" sz="17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>
                          <a:effectLst/>
                          <a:latin typeface="Arial Rounded MT Bold" pitchFamily="34" charset="0"/>
                        </a:rPr>
                        <a:t>0.000</a:t>
                      </a:r>
                      <a:endParaRPr lang="en-ZA" sz="17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0.87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1.26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1.07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0.000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0.76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>
                          <a:effectLst/>
                          <a:latin typeface="Arial Rounded MT Bold" pitchFamily="34" charset="0"/>
                        </a:rPr>
                        <a:t>1.39</a:t>
                      </a:r>
                      <a:endParaRPr lang="en-ZA" sz="17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2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% </a:t>
                      </a:r>
                      <a:r>
                        <a:rPr lang="en-ZA" sz="1700" b="1" dirty="0" smtClean="0">
                          <a:effectLst/>
                          <a:latin typeface="Arial Rounded MT Bold" pitchFamily="34" charset="0"/>
                        </a:rPr>
                        <a:t>BF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>
                          <a:effectLst/>
                          <a:latin typeface="Arial Rounded MT Bold" pitchFamily="34" charset="0"/>
                        </a:rPr>
                        <a:t>0.40</a:t>
                      </a:r>
                      <a:endParaRPr lang="en-ZA" sz="17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>
                          <a:effectLst/>
                          <a:latin typeface="Arial Rounded MT Bold" pitchFamily="34" charset="0"/>
                        </a:rPr>
                        <a:t>0.018</a:t>
                      </a:r>
                      <a:endParaRPr lang="en-ZA" sz="17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>
                          <a:effectLst/>
                          <a:latin typeface="Arial Rounded MT Bold" pitchFamily="34" charset="0"/>
                        </a:rPr>
                        <a:t>0.07</a:t>
                      </a:r>
                      <a:endParaRPr lang="en-ZA" sz="17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0.73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0.32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0.050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-0.001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0.64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4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>
                          <a:effectLst/>
                          <a:latin typeface="Arial Rounded MT Bold" pitchFamily="34" charset="0"/>
                        </a:rPr>
                        <a:t>BMI</a:t>
                      </a:r>
                      <a:endParaRPr lang="en-ZA" sz="17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>
                          <a:effectLst/>
                          <a:latin typeface="Arial Rounded MT Bold" pitchFamily="34" charset="0"/>
                        </a:rPr>
                        <a:t>2.27</a:t>
                      </a:r>
                      <a:endParaRPr lang="en-ZA" sz="17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>
                          <a:effectLst/>
                          <a:latin typeface="Arial Rounded MT Bold" pitchFamily="34" charset="0"/>
                        </a:rPr>
                        <a:t>0.000</a:t>
                      </a:r>
                      <a:endParaRPr lang="en-ZA" sz="17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>
                          <a:effectLst/>
                          <a:latin typeface="Arial Rounded MT Bold" pitchFamily="34" charset="0"/>
                        </a:rPr>
                        <a:t>1.60</a:t>
                      </a:r>
                      <a:endParaRPr lang="en-ZA" sz="17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>
                          <a:effectLst/>
                          <a:latin typeface="Arial Rounded MT Bold" pitchFamily="34" charset="0"/>
                        </a:rPr>
                        <a:t>2.94</a:t>
                      </a:r>
                      <a:endParaRPr lang="en-ZA" sz="17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1.58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0.000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0.91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2.26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4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>
                          <a:effectLst/>
                          <a:latin typeface="Arial Rounded MT Bold" pitchFamily="34" charset="0"/>
                        </a:rPr>
                        <a:t>WHR</a:t>
                      </a:r>
                      <a:endParaRPr lang="en-ZA" sz="17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>
                          <a:effectLst/>
                          <a:latin typeface="Arial Rounded MT Bold" pitchFamily="34" charset="0"/>
                        </a:rPr>
                        <a:t>-22.68</a:t>
                      </a:r>
                      <a:endParaRPr lang="en-ZA" sz="17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>
                          <a:effectLst/>
                          <a:latin typeface="Arial Rounded MT Bold" pitchFamily="34" charset="0"/>
                        </a:rPr>
                        <a:t>0.002</a:t>
                      </a:r>
                      <a:endParaRPr lang="en-ZA" sz="17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>
                          <a:effectLst/>
                          <a:latin typeface="Arial Rounded MT Bold" pitchFamily="34" charset="0"/>
                        </a:rPr>
                        <a:t>-37.14</a:t>
                      </a:r>
                      <a:endParaRPr lang="en-ZA" sz="17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-8.22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>
                          <a:effectLst/>
                          <a:latin typeface="Arial Rounded MT Bold" pitchFamily="34" charset="0"/>
                        </a:rPr>
                        <a:t>1.68</a:t>
                      </a:r>
                      <a:endParaRPr lang="en-ZA" sz="17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0.823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-13.43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700" b="1" dirty="0">
                          <a:effectLst/>
                          <a:latin typeface="Arial Rounded MT Bold" pitchFamily="34" charset="0"/>
                        </a:rPr>
                        <a:t>16.81</a:t>
                      </a:r>
                      <a:endParaRPr lang="en-ZA" sz="17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9512" y="116632"/>
            <a:ext cx="8784976" cy="113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D6D100"/>
                </a:solidFill>
                <a:latin typeface="Arial Rounded MT Bold" pitchFamily="34" charset="0"/>
              </a:rPr>
              <a:t>Table 4: Summary of regression model for crude </a:t>
            </a:r>
            <a:r>
              <a:rPr lang="en-US" sz="2000" b="1" dirty="0" smtClean="0">
                <a:solidFill>
                  <a:srgbClr val="D6D100"/>
                </a:solidFill>
                <a:latin typeface="Arial Rounded MT Bold" pitchFamily="34" charset="0"/>
              </a:rPr>
              <a:t>&amp; adjustable </a:t>
            </a:r>
            <a:r>
              <a:rPr lang="en-US" sz="2000" b="1" dirty="0">
                <a:solidFill>
                  <a:srgbClr val="D6D100"/>
                </a:solidFill>
                <a:latin typeface="Arial Rounded MT Bold" pitchFamily="34" charset="0"/>
              </a:rPr>
              <a:t>regression coefficient (β), 95% </a:t>
            </a:r>
            <a:r>
              <a:rPr lang="en-US" sz="2000" b="1" dirty="0" smtClean="0">
                <a:solidFill>
                  <a:srgbClr val="D6D100"/>
                </a:solidFill>
                <a:latin typeface="Arial Rounded MT Bold" pitchFamily="34" charset="0"/>
              </a:rPr>
              <a:t>CI &amp; p-value </a:t>
            </a:r>
            <a:r>
              <a:rPr lang="en-US" sz="2000" b="1" dirty="0">
                <a:solidFill>
                  <a:srgbClr val="D6D100"/>
                </a:solidFill>
                <a:latin typeface="Arial Rounded MT Bold" pitchFamily="34" charset="0"/>
              </a:rPr>
              <a:t>for the association between </a:t>
            </a:r>
            <a:r>
              <a:rPr lang="en-US" sz="2000" b="1" dirty="0" smtClean="0">
                <a:solidFill>
                  <a:srgbClr val="D6D100"/>
                </a:solidFill>
                <a:latin typeface="Arial Rounded MT Bold" pitchFamily="34" charset="0"/>
              </a:rPr>
              <a:t>SBP, </a:t>
            </a:r>
            <a:r>
              <a:rPr lang="en-US" sz="2000" b="1" dirty="0">
                <a:solidFill>
                  <a:srgbClr val="D6D100"/>
                </a:solidFill>
                <a:latin typeface="Arial Rounded MT Bold" pitchFamily="34" charset="0"/>
              </a:rPr>
              <a:t>body composition and birth </a:t>
            </a:r>
            <a:r>
              <a:rPr lang="en-US" sz="2000" b="1" dirty="0" smtClean="0">
                <a:solidFill>
                  <a:srgbClr val="D6D100"/>
                </a:solidFill>
                <a:latin typeface="Arial Rounded MT Bold" pitchFamily="34" charset="0"/>
              </a:rPr>
              <a:t>weight.</a:t>
            </a:r>
            <a:endParaRPr lang="en-ZA" sz="2000" b="1" dirty="0">
              <a:solidFill>
                <a:srgbClr val="D6D100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5085184"/>
            <a:ext cx="8784976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ZA" sz="1600" b="1" dirty="0" smtClean="0">
                <a:solidFill>
                  <a:srgbClr val="D6D100"/>
                </a:solidFill>
                <a:latin typeface="Arial Rounded MT Bold" pitchFamily="34" charset="0"/>
              </a:rPr>
              <a:t>∑</a:t>
            </a:r>
            <a:r>
              <a:rPr lang="en-ZA" sz="1600" b="1" baseline="-25000" dirty="0" smtClean="0">
                <a:solidFill>
                  <a:srgbClr val="D6D100"/>
                </a:solidFill>
                <a:latin typeface="Arial Rounded MT Bold" pitchFamily="34" charset="0"/>
              </a:rPr>
              <a:t>4</a:t>
            </a:r>
            <a:r>
              <a:rPr lang="en-ZA" sz="1600" b="1" dirty="0" smtClean="0">
                <a:solidFill>
                  <a:srgbClr val="D6D100"/>
                </a:solidFill>
                <a:latin typeface="Arial Rounded MT Bold" pitchFamily="34" charset="0"/>
              </a:rPr>
              <a:t>SF = sum of 4 skinfolds; FM = fat mass; FFM =fat free mass; BMI = body mass index;  </a:t>
            </a:r>
            <a:endParaRPr lang="en-ZA" sz="1600" b="1" dirty="0">
              <a:solidFill>
                <a:srgbClr val="D6D1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46609"/>
              </p:ext>
            </p:extLst>
          </p:nvPr>
        </p:nvGraphicFramePr>
        <p:xfrm>
          <a:off x="179512" y="1388446"/>
          <a:ext cx="8784977" cy="3555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7011"/>
                <a:gridCol w="964807"/>
                <a:gridCol w="964807"/>
                <a:gridCol w="964807"/>
                <a:gridCol w="990473"/>
                <a:gridCol w="922985"/>
                <a:gridCol w="964807"/>
                <a:gridCol w="964807"/>
                <a:gridCol w="990473"/>
              </a:tblGrid>
              <a:tr h="3631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 Rounded MT Bold" pitchFamily="34" charset="0"/>
                        </a:rPr>
                        <a:t>Variable 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Arial Rounded MT Bold" pitchFamily="34" charset="0"/>
                        </a:rPr>
                        <a:t>Crude </a:t>
                      </a:r>
                      <a:endParaRPr lang="en-ZA" sz="18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Arial Rounded MT Bold" pitchFamily="34" charset="0"/>
                        </a:rPr>
                        <a:t>Adjusted for age and gender</a:t>
                      </a:r>
                      <a:endParaRPr lang="en-ZA" sz="18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63129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 Rounded MT Bold" pitchFamily="34" charset="0"/>
                        </a:rPr>
                        <a:t>Diastole 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631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 Rounded MT Bold" pitchFamily="34" charset="0"/>
                        </a:rPr>
                        <a:t> 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 Rounded MT Bold" pitchFamily="34" charset="0"/>
                        </a:rPr>
                        <a:t>β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 Rounded MT Bold" pitchFamily="34" charset="0"/>
                        </a:rPr>
                        <a:t>p-value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 Rounded MT Bold" pitchFamily="34" charset="0"/>
                        </a:rPr>
                        <a:t>95% CI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95%CI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β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p-value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95% CI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95%CI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1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 Rounded MT Bold"/>
                        </a:rPr>
                        <a:t>∑</a:t>
                      </a:r>
                      <a:r>
                        <a:rPr lang="en-ZA" sz="1800" b="1" baseline="-25000" dirty="0" smtClean="0">
                          <a:effectLst/>
                          <a:latin typeface="Arial Rounded MT Bold" pitchFamily="34" charset="0"/>
                        </a:rPr>
                        <a:t>4</a:t>
                      </a:r>
                      <a:r>
                        <a:rPr lang="en-ZA" sz="1800" b="1" dirty="0" smtClean="0">
                          <a:effectLst/>
                          <a:latin typeface="Arial Rounded MT Bold" pitchFamily="34" charset="0"/>
                        </a:rPr>
                        <a:t>SF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 Rounded MT Bold" pitchFamily="34" charset="0"/>
                        </a:rPr>
                        <a:t>0.21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 Rounded MT Bold" pitchFamily="34" charset="0"/>
                        </a:rPr>
                        <a:t>0.000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0.10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 Rounded MT Bold" pitchFamily="34" charset="0"/>
                        </a:rPr>
                        <a:t>0.31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 Rounded MT Bold" pitchFamily="34" charset="0"/>
                        </a:rPr>
                        <a:t>0.09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 Rounded MT Bold" pitchFamily="34" charset="0"/>
                        </a:rPr>
                        <a:t>0.123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 Rounded MT Bold" pitchFamily="34" charset="0"/>
                        </a:rPr>
                        <a:t>-0.02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0.19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46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Arial Rounded MT Bold" pitchFamily="34" charset="0"/>
                        </a:rPr>
                        <a:t>FM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1.04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 Rounded MT Bold" pitchFamily="34" charset="0"/>
                        </a:rPr>
                        <a:t>0.000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0.62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1.46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 Rounded MT Bold" pitchFamily="34" charset="0"/>
                        </a:rPr>
                        <a:t>0.65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 Rounded MT Bold" pitchFamily="34" charset="0"/>
                        </a:rPr>
                        <a:t>0.006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 Rounded MT Bold" pitchFamily="34" charset="0"/>
                        </a:rPr>
                        <a:t>0.18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1.12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1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Arial Rounded MT Bold" pitchFamily="34" charset="0"/>
                        </a:rPr>
                        <a:t>FFmass</a:t>
                      </a:r>
                      <a:endParaRPr lang="en-ZA" sz="18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0.53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0.000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0.39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0.67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0.48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 Rounded MT Bold" pitchFamily="34" charset="0"/>
                        </a:rPr>
                        <a:t>0.000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0.26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 Rounded MT Bold" pitchFamily="34" charset="0"/>
                        </a:rPr>
                        <a:t>0.70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1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 Rounded MT Bold" pitchFamily="34" charset="0"/>
                        </a:rPr>
                        <a:t>BMI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1.25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0.000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0.79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1.70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0.88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0.000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 Rounded MT Bold" pitchFamily="34" charset="0"/>
                        </a:rPr>
                        <a:t>0.42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 Rounded MT Bold" pitchFamily="34" charset="0"/>
                        </a:rPr>
                        <a:t>1.46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1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Arial Rounded MT Bold" pitchFamily="34" charset="0"/>
                        </a:rPr>
                        <a:t>WHR</a:t>
                      </a:r>
                      <a:endParaRPr lang="en-ZA" sz="18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-19.37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0.000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-29.05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-9.70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-5.08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0.33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 Rounded MT Bold" pitchFamily="34" charset="0"/>
                        </a:rPr>
                        <a:t>-15.40</a:t>
                      </a:r>
                      <a:endParaRPr lang="en-ZA" sz="1600" b="1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 Rounded MT Bold" pitchFamily="34" charset="0"/>
                        </a:rPr>
                        <a:t>5.28</a:t>
                      </a:r>
                      <a:endParaRPr lang="en-ZA" sz="1600" b="1" dirty="0">
                        <a:effectLst/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9512" y="116632"/>
            <a:ext cx="87849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D6D100"/>
                </a:solidFill>
                <a:latin typeface="Arial Rounded MT Bold" pitchFamily="34" charset="0"/>
              </a:rPr>
              <a:t>Table 4: Summary of regression model for crude </a:t>
            </a:r>
            <a:r>
              <a:rPr lang="en-US" sz="2000" b="1" dirty="0" smtClean="0">
                <a:solidFill>
                  <a:srgbClr val="D6D100"/>
                </a:solidFill>
                <a:latin typeface="Arial Rounded MT Bold" pitchFamily="34" charset="0"/>
              </a:rPr>
              <a:t>&amp; adjustable </a:t>
            </a:r>
            <a:r>
              <a:rPr lang="en-US" sz="2000" b="1" dirty="0">
                <a:solidFill>
                  <a:srgbClr val="D6D100"/>
                </a:solidFill>
                <a:latin typeface="Arial Rounded MT Bold" pitchFamily="34" charset="0"/>
              </a:rPr>
              <a:t>regression coefficient (β), 95% </a:t>
            </a:r>
            <a:r>
              <a:rPr lang="en-US" sz="2000" b="1" dirty="0" smtClean="0">
                <a:solidFill>
                  <a:srgbClr val="D6D100"/>
                </a:solidFill>
                <a:latin typeface="Arial Rounded MT Bold" pitchFamily="34" charset="0"/>
              </a:rPr>
              <a:t>CI &amp; p-value </a:t>
            </a:r>
            <a:r>
              <a:rPr lang="en-US" sz="2000" b="1" dirty="0">
                <a:solidFill>
                  <a:srgbClr val="D6D100"/>
                </a:solidFill>
                <a:latin typeface="Arial Rounded MT Bold" pitchFamily="34" charset="0"/>
              </a:rPr>
              <a:t>for the association between </a:t>
            </a:r>
            <a:r>
              <a:rPr lang="en-US" sz="2000" b="1" dirty="0" smtClean="0">
                <a:solidFill>
                  <a:srgbClr val="D6D100"/>
                </a:solidFill>
                <a:latin typeface="Arial Rounded MT Bold" pitchFamily="34" charset="0"/>
              </a:rPr>
              <a:t>DBP, </a:t>
            </a:r>
            <a:r>
              <a:rPr lang="en-US" sz="2000" b="1" dirty="0">
                <a:solidFill>
                  <a:srgbClr val="D6D100"/>
                </a:solidFill>
                <a:latin typeface="Arial Rounded MT Bold" pitchFamily="34" charset="0"/>
              </a:rPr>
              <a:t>body composition and birth </a:t>
            </a:r>
            <a:r>
              <a:rPr lang="en-US" sz="2000" b="1" dirty="0" smtClean="0">
                <a:solidFill>
                  <a:srgbClr val="D6D100"/>
                </a:solidFill>
                <a:latin typeface="Arial Rounded MT Bold" pitchFamily="34" charset="0"/>
              </a:rPr>
              <a:t>weight.</a:t>
            </a:r>
            <a:endParaRPr lang="en-ZA" sz="2000" b="1" dirty="0">
              <a:solidFill>
                <a:srgbClr val="D6D1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969619569"/>
              </p:ext>
            </p:extLst>
          </p:nvPr>
        </p:nvGraphicFramePr>
        <p:xfrm>
          <a:off x="539552" y="548680"/>
          <a:ext cx="8208912" cy="45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467544" y="5157192"/>
            <a:ext cx="8424936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 smtClean="0">
                <a:solidFill>
                  <a:srgbClr val="D6D100"/>
                </a:solidFill>
                <a:latin typeface="Arial Rounded MT Bold" pitchFamily="34" charset="0"/>
              </a:rPr>
              <a:t>Figure 2</a:t>
            </a:r>
            <a:r>
              <a:rPr lang="en-US" sz="2000" b="1" dirty="0">
                <a:solidFill>
                  <a:srgbClr val="D6D100"/>
                </a:solidFill>
                <a:latin typeface="Arial Rounded MT Bold" pitchFamily="34" charset="0"/>
              </a:rPr>
              <a:t>: Prevalence of hypertension </a:t>
            </a:r>
            <a:r>
              <a:rPr lang="en-US" sz="2000" b="1" dirty="0" smtClean="0">
                <a:solidFill>
                  <a:srgbClr val="D6D100"/>
                </a:solidFill>
                <a:latin typeface="Arial Rounded MT Bold" pitchFamily="34" charset="0"/>
              </a:rPr>
              <a:t>, overweight, obesity , </a:t>
            </a:r>
            <a:r>
              <a:rPr lang="en-US" sz="2000" b="1" dirty="0">
                <a:solidFill>
                  <a:srgbClr val="D6D100"/>
                </a:solidFill>
                <a:latin typeface="Arial Rounded MT Bold" pitchFamily="34" charset="0"/>
              </a:rPr>
              <a:t>over fatness </a:t>
            </a:r>
            <a:r>
              <a:rPr lang="en-US" sz="2000" b="1" dirty="0" smtClean="0">
                <a:solidFill>
                  <a:srgbClr val="D6D100"/>
                </a:solidFill>
                <a:latin typeface="Arial Rounded MT Bold" pitchFamily="34" charset="0"/>
              </a:rPr>
              <a:t> &amp; low birth weight   </a:t>
            </a:r>
            <a:r>
              <a:rPr lang="en-US" sz="2000" b="1" dirty="0">
                <a:solidFill>
                  <a:srgbClr val="D6D100"/>
                </a:solidFill>
                <a:latin typeface="Arial Rounded MT Bold" pitchFamily="34" charset="0"/>
              </a:rPr>
              <a:t>of children participating in ELS</a:t>
            </a:r>
            <a:endParaRPr lang="en-ZA" sz="2000" b="1" dirty="0">
              <a:solidFill>
                <a:srgbClr val="D6D1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 title="Figure 2: Prevalence of under weight characterized  as severe, moderate and mild of Ellisras rural children aged 4 to 15 years "/>
          <p:cNvGraphicFramePr/>
          <p:nvPr>
            <p:extLst>
              <p:ext uri="{D42A27DB-BD31-4B8C-83A1-F6EECF244321}">
                <p14:modId xmlns:p14="http://schemas.microsoft.com/office/powerpoint/2010/main" val="632164538"/>
              </p:ext>
            </p:extLst>
          </p:nvPr>
        </p:nvGraphicFramePr>
        <p:xfrm>
          <a:off x="827584" y="260648"/>
          <a:ext cx="777686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827584" y="5301208"/>
            <a:ext cx="807083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 smtClean="0">
                <a:solidFill>
                  <a:srgbClr val="D6D100"/>
                </a:solidFill>
                <a:latin typeface="Arial Rounded MT Bold" pitchFamily="34" charset="0"/>
              </a:rPr>
              <a:t>Figure 2</a:t>
            </a:r>
            <a:r>
              <a:rPr lang="en-US" sz="2000" b="1" dirty="0">
                <a:solidFill>
                  <a:srgbClr val="D6D100"/>
                </a:solidFill>
                <a:latin typeface="Arial Rounded MT Bold" pitchFamily="34" charset="0"/>
              </a:rPr>
              <a:t>: Prevalence of </a:t>
            </a:r>
            <a:r>
              <a:rPr lang="en-US" sz="2000" b="1" dirty="0" smtClean="0">
                <a:solidFill>
                  <a:srgbClr val="D6D100"/>
                </a:solidFill>
                <a:latin typeface="Arial Rounded MT Bold" pitchFamily="34" charset="0"/>
              </a:rPr>
              <a:t>under weight (characterized  as severe, moderate and mild)  of </a:t>
            </a:r>
            <a:r>
              <a:rPr lang="en-US" sz="2000" b="1" dirty="0">
                <a:solidFill>
                  <a:srgbClr val="D6D100"/>
                </a:solidFill>
                <a:latin typeface="Arial Rounded MT Bold" pitchFamily="34" charset="0"/>
              </a:rPr>
              <a:t>children participating in ELS</a:t>
            </a:r>
            <a:endParaRPr lang="en-ZA" sz="2000" b="1" dirty="0">
              <a:solidFill>
                <a:srgbClr val="D6D1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731122"/>
              </p:ext>
            </p:extLst>
          </p:nvPr>
        </p:nvGraphicFramePr>
        <p:xfrm>
          <a:off x="331074" y="1196752"/>
          <a:ext cx="8561406" cy="4524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2841"/>
                <a:gridCol w="919821"/>
                <a:gridCol w="1099485"/>
                <a:gridCol w="843088"/>
                <a:gridCol w="956632"/>
                <a:gridCol w="867226"/>
                <a:gridCol w="872593"/>
                <a:gridCol w="843088"/>
                <a:gridCol w="956632"/>
              </a:tblGrid>
              <a:tr h="3426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Rounded MT Bold" pitchFamily="34" charset="0"/>
                        </a:rPr>
                        <a:t>Variable 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Rounded MT Bold" pitchFamily="34" charset="0"/>
                        </a:rPr>
                        <a:t>Unadjusted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Rounded MT Bold" pitchFamily="34" charset="0"/>
                        </a:rPr>
                        <a:t>Adjusted for age and gender</a:t>
                      </a:r>
                      <a:endParaRPr lang="en-ZA" sz="1800" b="1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42638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Rounded MT Bold" pitchFamily="34" charset="0"/>
                        </a:rPr>
                        <a:t>High Systole 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566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Rounded MT Bold" pitchFamily="34" charset="0"/>
                        </a:rPr>
                        <a:t> 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Rounded MT Bold" pitchFamily="34" charset="0"/>
                        </a:rPr>
                        <a:t>OR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Rounded MT Bold" pitchFamily="34" charset="0"/>
                        </a:rPr>
                        <a:t>p&lt;0.05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Rounded MT Bold" pitchFamily="34" charset="0"/>
                        </a:rPr>
                        <a:t>95% CI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Rounded MT Bold" pitchFamily="34" charset="0"/>
                        </a:rPr>
                        <a:t>95%CI</a:t>
                      </a:r>
                      <a:endParaRPr lang="en-ZA" sz="1800" b="1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Rounded MT Bold" pitchFamily="34" charset="0"/>
                        </a:rPr>
                        <a:t>OR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Rounded MT Bold" pitchFamily="34" charset="0"/>
                        </a:rPr>
                        <a:t>p&lt;0.05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Rounded MT Bold" pitchFamily="34" charset="0"/>
                        </a:rPr>
                        <a:t>95% CI</a:t>
                      </a:r>
                      <a:endParaRPr lang="en-ZA" sz="1800" b="1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Rounded MT Bold" pitchFamily="34" charset="0"/>
                        </a:rPr>
                        <a:t>95%CI</a:t>
                      </a:r>
                      <a:endParaRPr lang="en-ZA" sz="1800" b="1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5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Rounded MT Bold" pitchFamily="34" charset="0"/>
                        </a:rPr>
                        <a:t>Under nutrition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Rounded MT Bold" pitchFamily="34" charset="0"/>
                        </a:rPr>
                        <a:t>0.53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Rounded MT Bold" pitchFamily="34" charset="0"/>
                        </a:rPr>
                        <a:t>0.109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Rounded MT Bold" pitchFamily="34" charset="0"/>
                        </a:rPr>
                        <a:t>0.24</a:t>
                      </a:r>
                      <a:endParaRPr lang="en-ZA" sz="1800" b="1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Rounded MT Bold" pitchFamily="34" charset="0"/>
                        </a:rPr>
                        <a:t>1.16</a:t>
                      </a:r>
                      <a:endParaRPr lang="en-ZA" sz="1800" b="1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Rounded MT Bold" pitchFamily="34" charset="0"/>
                        </a:rPr>
                        <a:t>0.53</a:t>
                      </a:r>
                      <a:endParaRPr lang="en-ZA" sz="1800" b="1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Rounded MT Bold" pitchFamily="34" charset="0"/>
                        </a:rPr>
                        <a:t>0.322</a:t>
                      </a:r>
                      <a:endParaRPr lang="en-ZA" sz="1800" b="1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Rounded MT Bold" pitchFamily="34" charset="0"/>
                        </a:rPr>
                        <a:t>0.24</a:t>
                      </a:r>
                      <a:endParaRPr lang="en-ZA" sz="1800" b="1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Rounded MT Bold" pitchFamily="34" charset="0"/>
                        </a:rPr>
                        <a:t>1.18</a:t>
                      </a:r>
                      <a:endParaRPr lang="en-ZA" sz="1800" b="1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2638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Rounded MT Bold" pitchFamily="34" charset="0"/>
                        </a:rPr>
                        <a:t>High Diastole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68527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lt1"/>
                          </a:solidFill>
                          <a:effectLst/>
                          <a:latin typeface="Arial Rounded MT Bold" pitchFamily="34" charset="0"/>
                          <a:ea typeface="+mn-ea"/>
                          <a:cs typeface="+mn-cs"/>
                        </a:rPr>
                        <a:t>Under nutrition </a:t>
                      </a:r>
                      <a:endParaRPr kumimoji="0" lang="en-ZA" sz="1800" b="1" kern="1200" dirty="0">
                        <a:solidFill>
                          <a:schemeClr val="lt1"/>
                        </a:solidFill>
                        <a:effectLst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Rounded MT Bold" pitchFamily="34" charset="0"/>
                        </a:rPr>
                        <a:t>0.57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Rounded MT Bold" pitchFamily="34" charset="0"/>
                        </a:rPr>
                        <a:t>0.192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Rounded MT Bold" pitchFamily="34" charset="0"/>
                        </a:rPr>
                        <a:t>0.25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Rounded MT Bold" pitchFamily="34" charset="0"/>
                        </a:rPr>
                        <a:t>1.33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Rounded MT Bold" pitchFamily="34" charset="0"/>
                        </a:rPr>
                        <a:t>0.55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Rounded MT Bold" pitchFamily="34" charset="0"/>
                        </a:rPr>
                        <a:t>0.16</a:t>
                      </a:r>
                      <a:endParaRPr lang="en-ZA" sz="1800" b="1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Rounded MT Bold" pitchFamily="34" charset="0"/>
                        </a:rPr>
                        <a:t>0.23</a:t>
                      </a:r>
                      <a:endParaRPr lang="en-ZA" sz="1800" b="1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Rounded MT Bold" pitchFamily="34" charset="0"/>
                        </a:rPr>
                        <a:t>1.28</a:t>
                      </a:r>
                      <a:endParaRPr lang="en-ZA" sz="1800" b="1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2638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Rounded MT Bold" pitchFamily="34" charset="0"/>
                        </a:rPr>
                        <a:t>Hypertension  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68527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lt1"/>
                          </a:solidFill>
                          <a:effectLst/>
                          <a:latin typeface="Arial Rounded MT Bold" pitchFamily="34" charset="0"/>
                          <a:ea typeface="+mn-ea"/>
                          <a:cs typeface="+mn-cs"/>
                        </a:rPr>
                        <a:t>Under nutrition </a:t>
                      </a:r>
                      <a:endParaRPr kumimoji="0" lang="en-ZA" sz="1800" b="1" kern="1200" dirty="0">
                        <a:solidFill>
                          <a:schemeClr val="lt1"/>
                        </a:solidFill>
                        <a:effectLst/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Rounded MT Bold" pitchFamily="34" charset="0"/>
                        </a:rPr>
                        <a:t>0.56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Rounded MT Bold" pitchFamily="34" charset="0"/>
                        </a:rPr>
                        <a:t>0.008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Rounded MT Bold" pitchFamily="34" charset="0"/>
                        </a:rPr>
                        <a:t>0.01</a:t>
                      </a:r>
                      <a:endParaRPr lang="en-ZA" sz="1800" b="1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 Rounded MT Bold" pitchFamily="34" charset="0"/>
                        </a:rPr>
                        <a:t>0.47</a:t>
                      </a:r>
                      <a:endParaRPr lang="en-ZA" sz="1800" b="1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Rounded MT Bold" pitchFamily="34" charset="0"/>
                        </a:rPr>
                        <a:t>0.05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Rounded MT Bold" pitchFamily="34" charset="0"/>
                        </a:rPr>
                        <a:t>0.007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Rounded MT Bold" pitchFamily="34" charset="0"/>
                        </a:rPr>
                        <a:t>0.06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 Rounded MT Bold" pitchFamily="34" charset="0"/>
                        </a:rPr>
                        <a:t>0.45</a:t>
                      </a:r>
                      <a:endParaRPr lang="en-ZA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51520" y="260648"/>
            <a:ext cx="8640960" cy="776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D6D100"/>
                </a:solidFill>
                <a:latin typeface="Arial Rounded MT Bold" pitchFamily="34" charset="0"/>
              </a:rPr>
              <a:t>Table 6: Odds ratio, 95% </a:t>
            </a:r>
            <a:r>
              <a:rPr lang="en-US" sz="2000" b="1" dirty="0" smtClean="0">
                <a:solidFill>
                  <a:srgbClr val="D6D100"/>
                </a:solidFill>
                <a:latin typeface="Arial Rounded MT Bold" pitchFamily="34" charset="0"/>
              </a:rPr>
              <a:t>Cl and </a:t>
            </a:r>
            <a:r>
              <a:rPr lang="en-US" sz="2000" b="1" dirty="0">
                <a:solidFill>
                  <a:srgbClr val="D6D100"/>
                </a:solidFill>
                <a:latin typeface="Arial Rounded MT Bold" pitchFamily="34" charset="0"/>
              </a:rPr>
              <a:t>p-value of high </a:t>
            </a:r>
            <a:r>
              <a:rPr lang="en-US" sz="2000" b="1" dirty="0" smtClean="0">
                <a:solidFill>
                  <a:srgbClr val="D6D100"/>
                </a:solidFill>
                <a:latin typeface="Arial Rounded MT Bold" pitchFamily="34" charset="0"/>
              </a:rPr>
              <a:t>BP and underweight children participating in ELS</a:t>
            </a:r>
            <a:endParaRPr lang="en-ZA" sz="2000" b="1" dirty="0">
              <a:solidFill>
                <a:srgbClr val="D6D1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887" y="116632"/>
            <a:ext cx="8229600" cy="656590"/>
          </a:xfrm>
        </p:spPr>
        <p:txBody>
          <a:bodyPr vert="horz" wrap="square" rtlCol="0" anchor="ctr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ts val="4400"/>
              </a:lnSpc>
            </a:pPr>
            <a:r>
              <a:rPr lang="en-ZA" sz="4000" dirty="0">
                <a:ln/>
                <a:solidFill>
                  <a:schemeClr val="accent3"/>
                </a:solidFill>
                <a:latin typeface="Berlin Sans FB Demi" pitchFamily="34" charset="0"/>
                <a:ea typeface="+mn-ea"/>
                <a:cs typeface="+mn-cs"/>
              </a:rPr>
              <a:t>Discussion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890" y="836712"/>
            <a:ext cx="885236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>
              <a:lnSpc>
                <a:spcPts val="3600"/>
              </a:lnSpc>
              <a:buFont typeface="Wingdings" pitchFamily="2" charset="2"/>
              <a:buChar char="Ø"/>
            </a:pPr>
            <a:r>
              <a:rPr lang="en-ZA" sz="2200" b="1" dirty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Birth weight –</a:t>
            </a:r>
            <a:r>
              <a:rPr lang="en-ZA" sz="2200" b="1" dirty="0" err="1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ve</a:t>
            </a:r>
            <a:r>
              <a:rPr lang="en-ZA" sz="2200" b="1" dirty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 associated with most body compositions although insignificant. </a:t>
            </a:r>
          </a:p>
          <a:p>
            <a:pPr marL="441325" indent="-441325">
              <a:lnSpc>
                <a:spcPts val="3600"/>
              </a:lnSpc>
              <a:buFont typeface="Wingdings" pitchFamily="2" charset="2"/>
              <a:buChar char="Ø"/>
            </a:pPr>
            <a:r>
              <a:rPr lang="en-ZA" sz="2200" b="1" dirty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No relationship between birth </a:t>
            </a:r>
            <a:r>
              <a:rPr lang="en-ZA" sz="2200" b="1" dirty="0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weight, </a:t>
            </a:r>
            <a:r>
              <a:rPr lang="en-ZA" sz="2200" b="1" dirty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WHR and BMI </a:t>
            </a:r>
            <a:r>
              <a:rPr lang="en-ZA" sz="2200" b="1" dirty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  <a:sym typeface="Wingdings 3"/>
              </a:rPr>
              <a:t> </a:t>
            </a:r>
            <a:r>
              <a:rPr lang="en-ZA" sz="2200" b="1" dirty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? </a:t>
            </a:r>
            <a:r>
              <a:rPr lang="en-ZA" sz="2200" b="1" dirty="0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correct </a:t>
            </a:r>
            <a:r>
              <a:rPr lang="en-ZA" sz="2200" b="1" dirty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measure </a:t>
            </a:r>
            <a:r>
              <a:rPr lang="en-ZA" sz="2200" b="1" dirty="0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for </a:t>
            </a:r>
            <a:r>
              <a:rPr lang="en-ZA" sz="2200" b="1" dirty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assessing body </a:t>
            </a:r>
            <a:r>
              <a:rPr lang="en-ZA" sz="2200" b="1" dirty="0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fatness. </a:t>
            </a:r>
            <a:r>
              <a:rPr lang="en-ZA" sz="2200" b="1" dirty="0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Kemper et al (1999). </a:t>
            </a:r>
          </a:p>
          <a:p>
            <a:pPr marL="441325" indent="-441325">
              <a:lnSpc>
                <a:spcPts val="3600"/>
              </a:lnSpc>
              <a:buFont typeface="Wingdings" pitchFamily="2" charset="2"/>
              <a:buChar char="Ø"/>
            </a:pPr>
            <a:r>
              <a:rPr lang="en-ZA" sz="2200" b="1" dirty="0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Both SBP and DBP associated with BMI as observed by </a:t>
            </a:r>
            <a:r>
              <a:rPr lang="en-ZA" sz="2200" b="1" dirty="0" err="1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Chiolero</a:t>
            </a:r>
            <a:r>
              <a:rPr lang="en-ZA" sz="2200" b="1" dirty="0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 et al (2007)   </a:t>
            </a:r>
          </a:p>
          <a:p>
            <a:pPr marL="441325" indent="-441325">
              <a:lnSpc>
                <a:spcPts val="3600"/>
              </a:lnSpc>
              <a:buFont typeface="Wingdings" pitchFamily="2" charset="2"/>
              <a:buChar char="Ø"/>
            </a:pPr>
            <a:r>
              <a:rPr lang="en-ZA" sz="2200" b="1" dirty="0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WHR predictor of SBP as observed </a:t>
            </a:r>
            <a:r>
              <a:rPr lang="en-ZA" sz="2200" b="1" dirty="0" err="1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Lurbe</a:t>
            </a:r>
            <a:r>
              <a:rPr lang="en-ZA" sz="2200" b="1" dirty="0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 et al 1998</a:t>
            </a:r>
            <a:endParaRPr lang="en-ZA" sz="2200" b="1" dirty="0">
              <a:solidFill>
                <a:srgbClr val="FFFF00"/>
              </a:solidFill>
              <a:latin typeface="Arial Rounded MT Bold" pitchFamily="34" charset="0"/>
              <a:cs typeface="Aharoni" pitchFamily="2" charset="-79"/>
            </a:endParaRPr>
          </a:p>
          <a:p>
            <a:pPr marL="441325" indent="-441325">
              <a:lnSpc>
                <a:spcPts val="3600"/>
              </a:lnSpc>
              <a:buFont typeface="Wingdings" pitchFamily="2" charset="2"/>
              <a:buChar char="Ø"/>
            </a:pPr>
            <a:r>
              <a:rPr lang="en-ZA" sz="2200" b="1" dirty="0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+v </a:t>
            </a:r>
            <a:r>
              <a:rPr lang="en-ZA" sz="2200" b="1" dirty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relationship between </a:t>
            </a:r>
            <a:r>
              <a:rPr lang="en-ZA" sz="2200" b="1" dirty="0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under nutrition </a:t>
            </a:r>
            <a:r>
              <a:rPr lang="en-ZA" sz="2200" b="1" dirty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and </a:t>
            </a:r>
            <a:r>
              <a:rPr lang="en-ZA" sz="2200" b="1" dirty="0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hypertension </a:t>
            </a:r>
            <a:endParaRPr lang="en-ZA" sz="2200" b="1" dirty="0" smtClean="0">
              <a:solidFill>
                <a:srgbClr val="FFFF00"/>
              </a:solidFill>
              <a:latin typeface="Arial Rounded MT Bold" pitchFamily="34" charset="0"/>
              <a:cs typeface="Aharoni" pitchFamily="2" charset="-79"/>
              <a:sym typeface="Wingdings 3"/>
            </a:endParaRPr>
          </a:p>
          <a:p>
            <a:pPr marL="441325" indent="-441325">
              <a:lnSpc>
                <a:spcPts val="3600"/>
              </a:lnSpc>
              <a:buFont typeface="Wingdings" pitchFamily="2" charset="2"/>
              <a:buChar char="Ø"/>
            </a:pPr>
            <a:r>
              <a:rPr lang="en-ZA" sz="2200" b="1" dirty="0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  <a:sym typeface="Wingdings 3"/>
              </a:rPr>
              <a:t> </a:t>
            </a:r>
            <a:r>
              <a:rPr lang="en-ZA" sz="2200" b="1" dirty="0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Prevalence </a:t>
            </a:r>
            <a:r>
              <a:rPr lang="en-ZA" sz="2200" b="1" dirty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of </a:t>
            </a:r>
            <a:r>
              <a:rPr lang="en-ZA" sz="2200" b="1" dirty="0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under nutrition </a:t>
            </a:r>
            <a:r>
              <a:rPr lang="en-ZA" sz="2200" b="1" dirty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was </a:t>
            </a:r>
            <a:r>
              <a:rPr lang="en-ZA" sz="2200" b="1" dirty="0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higher </a:t>
            </a:r>
            <a:r>
              <a:rPr lang="en-ZA" sz="2200" b="1" dirty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than expect. </a:t>
            </a:r>
          </a:p>
        </p:txBody>
      </p:sp>
    </p:spTree>
    <p:extLst>
      <p:ext uri="{BB962C8B-B14F-4D97-AF65-F5344CB8AC3E}">
        <p14:creationId xmlns:p14="http://schemas.microsoft.com/office/powerpoint/2010/main" val="10618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392"/>
            <a:ext cx="8229600" cy="656590"/>
          </a:xfrm>
        </p:spPr>
        <p:txBody>
          <a:bodyPr vert="horz" wrap="square" rtlCol="0" anchor="ctr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ts val="4400"/>
              </a:lnSpc>
            </a:pPr>
            <a:r>
              <a:rPr lang="en-ZA" sz="4000" dirty="0" smtClean="0">
                <a:ln/>
                <a:solidFill>
                  <a:schemeClr val="accent3"/>
                </a:solidFill>
                <a:latin typeface="Berlin Sans FB Demi" pitchFamily="34" charset="0"/>
                <a:ea typeface="+mn-ea"/>
                <a:cs typeface="+mn-cs"/>
              </a:rPr>
              <a:t>Discussion (</a:t>
            </a:r>
            <a:r>
              <a:rPr lang="en-ZA" sz="4000" dirty="0" err="1" smtClean="0">
                <a:ln/>
                <a:solidFill>
                  <a:schemeClr val="accent3"/>
                </a:solidFill>
                <a:latin typeface="Berlin Sans FB Demi" pitchFamily="34" charset="0"/>
                <a:ea typeface="+mn-ea"/>
                <a:cs typeface="+mn-cs"/>
              </a:rPr>
              <a:t>Cont</a:t>
            </a:r>
            <a:r>
              <a:rPr lang="en-ZA" sz="4000" dirty="0" smtClean="0">
                <a:ln/>
                <a:solidFill>
                  <a:schemeClr val="accent3"/>
                </a:solidFill>
                <a:latin typeface="Berlin Sans FB Demi" pitchFamily="34" charset="0"/>
                <a:ea typeface="+mn-ea"/>
                <a:cs typeface="+mn-cs"/>
              </a:rPr>
              <a:t>…)</a:t>
            </a:r>
            <a:endParaRPr lang="en-ZA" sz="4000" dirty="0">
              <a:ln/>
              <a:solidFill>
                <a:schemeClr val="accent3"/>
              </a:solidFill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124744"/>
            <a:ext cx="8640960" cy="391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400"/>
              </a:lnSpc>
              <a:buFont typeface="Wingdings" pitchFamily="2" charset="2"/>
              <a:buChar char="Ø"/>
            </a:pPr>
            <a:r>
              <a:rPr lang="en-ZA" sz="2400" b="1" dirty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No relationship between birth weight and BP</a:t>
            </a:r>
          </a:p>
          <a:p>
            <a:pPr marL="800100" lvl="1" indent="-342900">
              <a:lnSpc>
                <a:spcPts val="3000"/>
              </a:lnSpc>
              <a:buSzPct val="100000"/>
              <a:buFont typeface="Wingdings" pitchFamily="2" charset="2"/>
              <a:buChar char="ü"/>
            </a:pPr>
            <a:r>
              <a:rPr lang="en-ZA" sz="24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significant association in small studies could be due to bias</a:t>
            </a:r>
          </a:p>
          <a:p>
            <a:pPr marL="800100" lvl="1" indent="-342900">
              <a:lnSpc>
                <a:spcPts val="3000"/>
              </a:lnSpc>
              <a:buSzPct val="100000"/>
              <a:buFont typeface="Wingdings" pitchFamily="2" charset="2"/>
              <a:buChar char="ü"/>
            </a:pPr>
            <a:r>
              <a:rPr lang="en-ZA" sz="24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routine medical </a:t>
            </a:r>
            <a:r>
              <a:rPr lang="en-ZA" sz="2400" b="1" dirty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examination</a:t>
            </a:r>
            <a:r>
              <a:rPr lang="en-ZA" sz="24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marL="800100" lvl="1" indent="-342900">
              <a:lnSpc>
                <a:spcPts val="3000"/>
              </a:lnSpc>
              <a:buSzPct val="100000"/>
              <a:buFont typeface="Wingdings" pitchFamily="2" charset="2"/>
              <a:buChar char="ü"/>
            </a:pPr>
            <a:r>
              <a:rPr lang="en-ZA" sz="24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might be as a result of aged of the subject</a:t>
            </a:r>
          </a:p>
          <a:p>
            <a:pPr marL="342900" indent="-342900">
              <a:lnSpc>
                <a:spcPts val="3600"/>
              </a:lnSpc>
              <a:buFont typeface="Wingdings" pitchFamily="2" charset="2"/>
              <a:buChar char="Ø"/>
            </a:pPr>
            <a:r>
              <a:rPr lang="en-ZA" sz="2400" b="1" dirty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Insignificant association between birth weight and BP, and high prevalence of malnutrition can be associated with mild growth retardation </a:t>
            </a:r>
            <a:r>
              <a:rPr lang="en-ZA" sz="2400" b="1" dirty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  <a:sym typeface="Wingdings 3"/>
              </a:rPr>
              <a:t> </a:t>
            </a:r>
            <a:r>
              <a:rPr lang="en-ZA" sz="2400" b="1" dirty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poor food intake in rural children</a:t>
            </a:r>
          </a:p>
        </p:txBody>
      </p:sp>
    </p:spTree>
    <p:extLst>
      <p:ext uri="{BB962C8B-B14F-4D97-AF65-F5344CB8AC3E}">
        <p14:creationId xmlns:p14="http://schemas.microsoft.com/office/powerpoint/2010/main" val="22680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7843"/>
            <a:ext cx="8229600" cy="656590"/>
          </a:xfrm>
        </p:spPr>
        <p:txBody>
          <a:bodyPr vert="horz" wrap="square" rtlCol="0" anchor="ctr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ts val="4400"/>
              </a:lnSpc>
            </a:pPr>
            <a:r>
              <a:rPr lang="en-ZA" sz="4000" dirty="0">
                <a:ln/>
                <a:solidFill>
                  <a:schemeClr val="accent3"/>
                </a:solidFill>
                <a:latin typeface="Berlin Sans FB Demi" pitchFamily="34" charset="0"/>
                <a:ea typeface="+mn-ea"/>
                <a:cs typeface="+mn-cs"/>
              </a:rPr>
              <a:t>Conclusion &amp; Recommendations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1628800"/>
            <a:ext cx="86452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>
              <a:lnSpc>
                <a:spcPts val="3600"/>
              </a:lnSpc>
              <a:buFont typeface="Wingdings" pitchFamily="2" charset="2"/>
              <a:buChar char="Ø"/>
            </a:pPr>
            <a:r>
              <a:rPr lang="en-ZA" sz="2400" b="1" dirty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This study suggests that impaired childhood growth, reflected by low body weight and </a:t>
            </a:r>
            <a:r>
              <a:rPr lang="en-ZA" sz="2400" b="1" dirty="0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fat </a:t>
            </a:r>
            <a:r>
              <a:rPr lang="en-ZA" sz="2400" b="1" dirty="0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free mass, </a:t>
            </a:r>
            <a:r>
              <a:rPr lang="en-ZA" sz="2400" b="1" dirty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is negatively associated with development of hypertension.</a:t>
            </a:r>
          </a:p>
          <a:p>
            <a:pPr marL="441325" indent="-441325">
              <a:lnSpc>
                <a:spcPts val="36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Further studies </a:t>
            </a:r>
            <a:r>
              <a:rPr lang="en-US" sz="2400" b="1" dirty="0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  <a:sym typeface="Wingdings 3"/>
              </a:rPr>
              <a:t> look at the </a:t>
            </a:r>
            <a:r>
              <a:rPr lang="en-US" sz="2400" b="1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  <a:sym typeface="Wingdings 3"/>
              </a:rPr>
              <a:t>levels of serum </a:t>
            </a:r>
            <a:r>
              <a:rPr lang="en-US" sz="2400" b="1" dirty="0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biochemical </a:t>
            </a:r>
            <a:r>
              <a:rPr lang="en-US" sz="2400" b="1" dirty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and </a:t>
            </a:r>
            <a:r>
              <a:rPr lang="en-US" sz="2400" b="1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hematological </a:t>
            </a:r>
            <a:r>
              <a:rPr lang="en-US" sz="2400" b="1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parameters </a:t>
            </a:r>
            <a:r>
              <a:rPr lang="en-US" sz="2400" b="1" dirty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occurs </a:t>
            </a:r>
            <a:r>
              <a:rPr lang="en-US" sz="2400" b="1" dirty="0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overtime.</a:t>
            </a:r>
            <a:endParaRPr lang="en-ZA" sz="2400" b="1" dirty="0">
              <a:solidFill>
                <a:srgbClr val="FFFF00"/>
              </a:solidFill>
              <a:latin typeface="Arial Rounded MT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583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03853"/>
            <a:ext cx="8229600" cy="656590"/>
          </a:xfr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ts val="4400"/>
              </a:lnSpc>
            </a:pPr>
            <a:r>
              <a:rPr lang="en-ZA" sz="4000" dirty="0">
                <a:ln/>
                <a:solidFill>
                  <a:schemeClr val="accent3"/>
                </a:solidFill>
                <a:latin typeface="Berlin Sans FB Demi" pitchFamily="34" charset="0"/>
                <a:ea typeface="+mn-ea"/>
                <a:cs typeface="+mn-cs"/>
              </a:rPr>
              <a:t>Introduction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1124744"/>
            <a:ext cx="8856984" cy="512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ts val="3600"/>
              </a:lnSpc>
              <a:buSzPct val="65000"/>
              <a:buFont typeface="Wingdings" pitchFamily="2" charset="2"/>
              <a:buChar char="q"/>
            </a:pPr>
            <a:r>
              <a:rPr lang="en-US" sz="2400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High blood pressure </a:t>
            </a:r>
            <a:r>
              <a:rPr lang="en-US" sz="24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in </a:t>
            </a:r>
            <a:r>
              <a:rPr lang="en-US" sz="2400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children. </a:t>
            </a:r>
            <a:endParaRPr lang="en-US" sz="2400" b="1" dirty="0" smtClean="0">
              <a:solidFill>
                <a:srgbClr val="D6D100"/>
              </a:solidFill>
              <a:latin typeface="Arial Rounded MT Bold" pitchFamily="34" charset="0"/>
              <a:cs typeface="Aharoni" pitchFamily="2" charset="-79"/>
            </a:endParaRPr>
          </a:p>
          <a:p>
            <a:pPr marL="361950" indent="-361950">
              <a:lnSpc>
                <a:spcPts val="3600"/>
              </a:lnSpc>
              <a:buSzPct val="65000"/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Prevalence </a:t>
            </a:r>
            <a:r>
              <a:rPr lang="en-US" sz="2400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of hypertension is increasing </a:t>
            </a:r>
            <a:r>
              <a:rPr lang="en-US" sz="24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according to recent </a:t>
            </a:r>
            <a:r>
              <a:rPr lang="en-US" sz="2400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studies </a:t>
            </a:r>
            <a:r>
              <a:rPr lang="en-US" sz="24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.</a:t>
            </a:r>
          </a:p>
          <a:p>
            <a:pPr marL="361950" indent="-361950">
              <a:lnSpc>
                <a:spcPts val="3600"/>
              </a:lnSpc>
              <a:buSzPct val="65000"/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Risk </a:t>
            </a:r>
            <a:r>
              <a:rPr lang="en-US" sz="2400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of developing high blood pressure and </a:t>
            </a:r>
            <a:r>
              <a:rPr lang="en-US" sz="24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CVD later </a:t>
            </a:r>
            <a:r>
              <a:rPr lang="en-US" sz="2400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in life </a:t>
            </a:r>
            <a:r>
              <a:rPr lang="en-US" sz="24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is associated with birth </a:t>
            </a:r>
            <a:r>
              <a:rPr lang="en-US" sz="2400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weight.</a:t>
            </a:r>
            <a:endParaRPr lang="en-ZA" sz="2400" b="1" dirty="0">
              <a:solidFill>
                <a:srgbClr val="D6D100"/>
              </a:solidFill>
              <a:latin typeface="Arial Rounded MT Bold" pitchFamily="34" charset="0"/>
              <a:cs typeface="Aharoni" pitchFamily="2" charset="-79"/>
            </a:endParaRPr>
          </a:p>
          <a:p>
            <a:pPr marL="361950" indent="-361950">
              <a:lnSpc>
                <a:spcPts val="3600"/>
              </a:lnSpc>
              <a:buSzPct val="65000"/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Any </a:t>
            </a:r>
            <a:r>
              <a:rPr lang="en-US" sz="2400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1</a:t>
            </a:r>
            <a:r>
              <a:rPr lang="en-US" sz="24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 kg </a:t>
            </a:r>
            <a:r>
              <a:rPr lang="en-US" sz="2400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increase in birth weight </a:t>
            </a:r>
            <a:r>
              <a:rPr lang="en-US" sz="24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= approximately </a:t>
            </a:r>
            <a:r>
              <a:rPr lang="en-US" sz="2400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3 mm Hg lowering in systolic blood </a:t>
            </a:r>
            <a:r>
              <a:rPr lang="en-US" sz="24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pressure</a:t>
            </a:r>
          </a:p>
          <a:p>
            <a:pPr marL="361950" indent="-361950">
              <a:lnSpc>
                <a:spcPts val="3600"/>
              </a:lnSpc>
              <a:buSzPct val="65000"/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Body </a:t>
            </a:r>
            <a:r>
              <a:rPr lang="en-US" sz="2400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composition </a:t>
            </a:r>
            <a:r>
              <a:rPr lang="en-US" sz="2400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  <a:sym typeface="Wingdings 3"/>
              </a:rPr>
              <a:t></a:t>
            </a:r>
            <a:r>
              <a:rPr lang="en-US" sz="2400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 associated with development of  hypertension later in life.</a:t>
            </a:r>
          </a:p>
          <a:p>
            <a:pPr marL="361950" indent="-361950">
              <a:lnSpc>
                <a:spcPts val="3600"/>
              </a:lnSpc>
              <a:buSzPct val="65000"/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Body </a:t>
            </a:r>
            <a:r>
              <a:rPr lang="en-US" sz="2400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fat distribution </a:t>
            </a:r>
            <a:r>
              <a:rPr lang="en-US" sz="24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  <a:sym typeface="Wingdings 3"/>
              </a:rPr>
              <a:t> </a:t>
            </a:r>
            <a:r>
              <a:rPr lang="en-US" sz="24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CVD and hypertension in adults. </a:t>
            </a:r>
          </a:p>
          <a:p>
            <a:pPr marL="285750" indent="-285750">
              <a:lnSpc>
                <a:spcPts val="3600"/>
              </a:lnSpc>
              <a:buSzPct val="65000"/>
              <a:buFont typeface="Wingdings" pitchFamily="2" charset="2"/>
              <a:buChar char="q"/>
            </a:pPr>
            <a:endParaRPr lang="en-ZA" sz="2400" b="1" dirty="0">
              <a:solidFill>
                <a:srgbClr val="D6D100"/>
              </a:solidFill>
              <a:latin typeface="Arial Rounded MT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305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605"/>
            <a:ext cx="8229600" cy="656590"/>
          </a:xfrm>
        </p:spPr>
        <p:txBody>
          <a:bodyPr vert="horz" wrap="square" rtlCol="0" anchor="ctr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ts val="4400"/>
              </a:lnSpc>
            </a:pPr>
            <a:r>
              <a:rPr lang="en-ZA" sz="4000" dirty="0" smtClean="0">
                <a:ln/>
                <a:solidFill>
                  <a:schemeClr val="accent3"/>
                </a:solidFill>
                <a:latin typeface="Berlin Sans FB Demi" pitchFamily="34" charset="0"/>
                <a:ea typeface="+mn-ea"/>
                <a:cs typeface="+mn-cs"/>
              </a:rPr>
              <a:t>Situation in the ELS sample </a:t>
            </a:r>
            <a:endParaRPr lang="en-ZA" sz="4000" dirty="0">
              <a:ln/>
              <a:solidFill>
                <a:schemeClr val="accent3"/>
              </a:solidFill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782" y="908720"/>
            <a:ext cx="8928992" cy="604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>
              <a:lnSpc>
                <a:spcPts val="3600"/>
              </a:lnSpc>
              <a:buSzPct val="75000"/>
              <a:buFont typeface="Wingdings" pitchFamily="2" charset="2"/>
              <a:buChar char="q"/>
            </a:pPr>
            <a:r>
              <a:rPr lang="en-US" sz="2200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Prevalence of hypertension ranges between 1% to 11.4% and for overweight ranges between 0 and 4.6 % for </a:t>
            </a:r>
            <a:r>
              <a:rPr lang="en-US" sz="2200" dirty="0" err="1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Ellisras</a:t>
            </a:r>
            <a:r>
              <a:rPr lang="en-US" sz="2200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 rural children aged 7 to 13 years (Monyeki et al 2008). </a:t>
            </a:r>
          </a:p>
          <a:p>
            <a:pPr marL="536575" indent="-536575">
              <a:lnSpc>
                <a:spcPts val="3600"/>
              </a:lnSpc>
              <a:buSzPct val="75000"/>
              <a:buFont typeface="Wingdings" pitchFamily="2" charset="2"/>
              <a:buChar char="q"/>
            </a:pPr>
            <a:r>
              <a:rPr lang="en-US" sz="2200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Prevalence of </a:t>
            </a:r>
            <a:r>
              <a:rPr lang="en-US" sz="2200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under </a:t>
            </a:r>
            <a:r>
              <a:rPr lang="en-US" sz="2200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nutrition </a:t>
            </a:r>
            <a:endParaRPr lang="en-US" sz="2200" dirty="0" smtClean="0">
              <a:solidFill>
                <a:srgbClr val="D6D100"/>
              </a:solidFill>
              <a:latin typeface="Arial Rounded MT Bold" pitchFamily="34" charset="0"/>
              <a:cs typeface="Aharoni" pitchFamily="2" charset="-79"/>
            </a:endParaRPr>
          </a:p>
          <a:p>
            <a:pPr marL="1163638" lvl="1" indent="-438150">
              <a:lnSpc>
                <a:spcPts val="3600"/>
              </a:lnSpc>
              <a:buSzPct val="75000"/>
              <a:buFont typeface="Courier New" pitchFamily="49" charset="0"/>
              <a:buChar char="o"/>
            </a:pPr>
            <a:r>
              <a:rPr lang="en-US" sz="2200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sever ranges </a:t>
            </a:r>
            <a:r>
              <a:rPr lang="en-US" sz="2200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between 7.1% to 53.7%, </a:t>
            </a:r>
            <a:endParaRPr lang="en-US" sz="2200" dirty="0" smtClean="0">
              <a:solidFill>
                <a:srgbClr val="D6D100"/>
              </a:solidFill>
              <a:latin typeface="Arial Rounded MT Bold" pitchFamily="34" charset="0"/>
              <a:cs typeface="Aharoni" pitchFamily="2" charset="-79"/>
            </a:endParaRPr>
          </a:p>
          <a:p>
            <a:pPr marL="1163638" lvl="1" indent="-438150">
              <a:lnSpc>
                <a:spcPts val="3600"/>
              </a:lnSpc>
              <a:buSzPct val="75000"/>
              <a:buFont typeface="Courier New" pitchFamily="49" charset="0"/>
              <a:buChar char="o"/>
            </a:pPr>
            <a:r>
              <a:rPr lang="en-US" sz="2200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moderate </a:t>
            </a:r>
            <a:r>
              <a:rPr lang="en-US" sz="2200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ranges between 12.2% to 23.8%, </a:t>
            </a:r>
            <a:endParaRPr lang="en-US" sz="2200" dirty="0" smtClean="0">
              <a:solidFill>
                <a:srgbClr val="D6D100"/>
              </a:solidFill>
              <a:latin typeface="Arial Rounded MT Bold" pitchFamily="34" charset="0"/>
              <a:cs typeface="Aharoni" pitchFamily="2" charset="-79"/>
            </a:endParaRPr>
          </a:p>
          <a:p>
            <a:pPr marL="1163638" lvl="1" indent="-438150">
              <a:lnSpc>
                <a:spcPts val="3600"/>
              </a:lnSpc>
              <a:buSzPct val="75000"/>
              <a:buFont typeface="Courier New" pitchFamily="49" charset="0"/>
              <a:buChar char="o"/>
            </a:pPr>
            <a:r>
              <a:rPr lang="en-US" sz="2200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and </a:t>
            </a:r>
            <a:r>
              <a:rPr lang="en-US" sz="2200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mild ranges between 12.6 and 47.6 % </a:t>
            </a:r>
            <a:r>
              <a:rPr lang="en-US" sz="2200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in children </a:t>
            </a:r>
            <a:r>
              <a:rPr lang="en-US" sz="2200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aged 7 to 13 </a:t>
            </a:r>
            <a:r>
              <a:rPr lang="en-US" sz="2200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yrs. </a:t>
            </a:r>
            <a:r>
              <a:rPr lang="en-US" sz="2200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(Monyeki et al 2008). </a:t>
            </a:r>
          </a:p>
          <a:p>
            <a:pPr marL="536575" indent="-536575">
              <a:lnSpc>
                <a:spcPts val="3600"/>
              </a:lnSpc>
              <a:buSzPct val="75000"/>
              <a:buFont typeface="Wingdings" pitchFamily="2" charset="2"/>
              <a:buChar char="q"/>
            </a:pPr>
            <a:r>
              <a:rPr lang="en-US" sz="2200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In this population BP was significantly associated with waist girth, triceps  and subscapular skin folds (Monyeki et al 2008)</a:t>
            </a:r>
          </a:p>
          <a:p>
            <a:pPr marL="285750" indent="-285750">
              <a:lnSpc>
                <a:spcPts val="3600"/>
              </a:lnSpc>
              <a:buSzPct val="75000"/>
              <a:buFont typeface="Wingdings" pitchFamily="2" charset="2"/>
              <a:buChar char="q"/>
            </a:pPr>
            <a:endParaRPr lang="en-US" sz="2200" b="1" dirty="0" smtClean="0">
              <a:solidFill>
                <a:srgbClr val="D6D100"/>
              </a:solidFill>
              <a:latin typeface="Arial Rounded MT Bold" pitchFamily="34" charset="0"/>
              <a:cs typeface="Aharoni" pitchFamily="2" charset="-79"/>
            </a:endParaRPr>
          </a:p>
          <a:p>
            <a:pPr marL="285750" indent="-285750">
              <a:lnSpc>
                <a:spcPts val="3600"/>
              </a:lnSpc>
              <a:buSzPct val="75000"/>
              <a:buFont typeface="Wingdings" pitchFamily="2" charset="2"/>
              <a:buChar char="q"/>
            </a:pPr>
            <a:endParaRPr lang="en-ZA" sz="2200" b="1" dirty="0">
              <a:solidFill>
                <a:srgbClr val="D6D100"/>
              </a:solidFill>
              <a:latin typeface="Arial Rounded MT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37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7843"/>
            <a:ext cx="8229600" cy="656590"/>
          </a:xfrm>
        </p:spPr>
        <p:txBody>
          <a:bodyPr vert="horz" wrap="square" rtlCol="0" anchor="ctr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ts val="4400"/>
              </a:lnSpc>
            </a:pPr>
            <a:r>
              <a:rPr lang="en-US" sz="4000" dirty="0">
                <a:ln/>
                <a:solidFill>
                  <a:schemeClr val="accent3"/>
                </a:solidFill>
                <a:latin typeface="Berlin Sans FB Demi" pitchFamily="34" charset="0"/>
                <a:ea typeface="+mn-ea"/>
                <a:cs typeface="+mn-cs"/>
              </a:rPr>
              <a:t>Aim </a:t>
            </a:r>
            <a:endParaRPr lang="en-ZA" sz="4000" dirty="0">
              <a:ln/>
              <a:solidFill>
                <a:schemeClr val="accent3"/>
              </a:solidFill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984" y="1412776"/>
            <a:ext cx="8136904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buSzPct val="75000"/>
            </a:pPr>
            <a:r>
              <a:rPr lang="en-US" sz="2400" b="1" dirty="0" smtClean="0">
                <a:solidFill>
                  <a:srgbClr val="EBE600"/>
                </a:solidFill>
                <a:latin typeface="Arial Rounded MT Bold" pitchFamily="34" charset="0"/>
                <a:cs typeface="Aharoni" pitchFamily="2" charset="-79"/>
                <a:sym typeface="Wingdings 3"/>
              </a:rPr>
              <a:t>To  </a:t>
            </a:r>
            <a:r>
              <a:rPr lang="en-US" sz="2400" b="1" dirty="0" smtClean="0">
                <a:solidFill>
                  <a:srgbClr val="EBE600"/>
                </a:solidFill>
                <a:latin typeface="Arial Rounded MT Bold" pitchFamily="34" charset="0"/>
                <a:cs typeface="Aharoni" pitchFamily="2" charset="-79"/>
              </a:rPr>
              <a:t>investigate </a:t>
            </a:r>
          </a:p>
          <a:p>
            <a:pPr marL="457200" indent="-457200">
              <a:lnSpc>
                <a:spcPts val="3800"/>
              </a:lnSpc>
              <a:buSzPct val="75000"/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EBE600"/>
                </a:solidFill>
                <a:latin typeface="Arial Rounded MT Bold" pitchFamily="34" charset="0"/>
                <a:cs typeface="Aharoni" pitchFamily="2" charset="-79"/>
              </a:rPr>
              <a:t>relationship </a:t>
            </a:r>
            <a:r>
              <a:rPr lang="en-US" sz="2400" b="1" dirty="0">
                <a:solidFill>
                  <a:srgbClr val="EBE600"/>
                </a:solidFill>
                <a:latin typeface="Arial Rounded MT Bold" pitchFamily="34" charset="0"/>
                <a:cs typeface="Aharoni" pitchFamily="2" charset="-79"/>
              </a:rPr>
              <a:t>between BP, body composition and birth weight of children </a:t>
            </a:r>
            <a:r>
              <a:rPr lang="en-US" sz="2400" b="1" dirty="0" smtClean="0">
                <a:solidFill>
                  <a:srgbClr val="EBE600"/>
                </a:solidFill>
                <a:latin typeface="Arial Rounded MT Bold" pitchFamily="34" charset="0"/>
                <a:cs typeface="Aharoni" pitchFamily="2" charset="-79"/>
              </a:rPr>
              <a:t>aged 4 - 15 years participating in </a:t>
            </a:r>
            <a:r>
              <a:rPr lang="en-US" sz="2400" b="1" dirty="0" err="1" smtClean="0">
                <a:solidFill>
                  <a:srgbClr val="EBE600"/>
                </a:solidFill>
                <a:latin typeface="Arial Rounded MT Bold" pitchFamily="34" charset="0"/>
                <a:cs typeface="Aharoni" pitchFamily="2" charset="-79"/>
              </a:rPr>
              <a:t>Ellisras</a:t>
            </a:r>
            <a:r>
              <a:rPr lang="en-US" sz="2400" b="1" dirty="0" smtClean="0">
                <a:solidFill>
                  <a:srgbClr val="EBE600"/>
                </a:solidFill>
                <a:latin typeface="Arial Rounded MT Bold" pitchFamily="34" charset="0"/>
                <a:cs typeface="Aharoni" pitchFamily="2" charset="-79"/>
              </a:rPr>
              <a:t> Longitudinal Studies (ELS)</a:t>
            </a:r>
          </a:p>
          <a:p>
            <a:pPr marL="457200" indent="-457200">
              <a:lnSpc>
                <a:spcPts val="3800"/>
              </a:lnSpc>
              <a:buSzPct val="75000"/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EBE600"/>
                </a:solidFill>
                <a:latin typeface="Arial Rounded MT Bold" pitchFamily="34" charset="0"/>
                <a:cs typeface="Aharoni" pitchFamily="2" charset="-79"/>
              </a:rPr>
              <a:t>Prevalence of low birth </a:t>
            </a:r>
            <a:r>
              <a:rPr lang="en-US" sz="2400" b="1" dirty="0" smtClean="0">
                <a:solidFill>
                  <a:srgbClr val="EBE600"/>
                </a:solidFill>
                <a:latin typeface="Arial Rounded MT Bold" pitchFamily="34" charset="0"/>
                <a:cs typeface="Aharoni" pitchFamily="2" charset="-79"/>
              </a:rPr>
              <a:t>weight, </a:t>
            </a:r>
            <a:r>
              <a:rPr lang="en-US" sz="2400" b="1" dirty="0" smtClean="0">
                <a:solidFill>
                  <a:srgbClr val="EBE600"/>
                </a:solidFill>
                <a:latin typeface="Arial Rounded MT Bold" pitchFamily="34" charset="0"/>
                <a:cs typeface="Aharoni" pitchFamily="2" charset="-79"/>
              </a:rPr>
              <a:t>hypertension and under nutrition </a:t>
            </a:r>
          </a:p>
          <a:p>
            <a:pPr marL="457200" indent="-457200">
              <a:lnSpc>
                <a:spcPts val="3800"/>
              </a:lnSpc>
              <a:buSzPct val="75000"/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EBE600"/>
                </a:solidFill>
                <a:latin typeface="Arial Rounded MT Bold" pitchFamily="34" charset="0"/>
                <a:cs typeface="Aharoni" pitchFamily="2" charset="-79"/>
              </a:rPr>
              <a:t>Risk of hypertension in </a:t>
            </a:r>
            <a:r>
              <a:rPr lang="en-US" sz="2400" b="1" dirty="0" smtClean="0">
                <a:solidFill>
                  <a:srgbClr val="EBE600"/>
                </a:solidFill>
                <a:latin typeface="Arial Rounded MT Bold" pitchFamily="34" charset="0"/>
                <a:cs typeface="Aharoni" pitchFamily="2" charset="-79"/>
              </a:rPr>
              <a:t>under nourished </a:t>
            </a:r>
            <a:r>
              <a:rPr lang="en-US" sz="2400" b="1" dirty="0" smtClean="0">
                <a:solidFill>
                  <a:srgbClr val="EBE600"/>
                </a:solidFill>
                <a:latin typeface="Arial Rounded MT Bold" pitchFamily="34" charset="0"/>
                <a:cs typeface="Aharoni" pitchFamily="2" charset="-79"/>
              </a:rPr>
              <a:t>children. </a:t>
            </a:r>
          </a:p>
          <a:p>
            <a:pPr marL="457200" indent="-457200">
              <a:lnSpc>
                <a:spcPts val="3800"/>
              </a:lnSpc>
              <a:buSzPct val="75000"/>
              <a:buFont typeface="Wingdings" pitchFamily="2" charset="2"/>
              <a:buChar char="q"/>
            </a:pPr>
            <a:endParaRPr lang="en-US" sz="2400" b="1" dirty="0">
              <a:solidFill>
                <a:srgbClr val="EBE600"/>
              </a:solidFill>
              <a:latin typeface="Arial Rounded MT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797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3881" r="3232" b="7630"/>
          <a:stretch/>
        </p:blipFill>
        <p:spPr bwMode="auto">
          <a:xfrm>
            <a:off x="3491879" y="2924944"/>
            <a:ext cx="5591381" cy="3560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39" y="243205"/>
            <a:ext cx="8229600" cy="656590"/>
          </a:xfrm>
        </p:spPr>
        <p:txBody>
          <a:bodyPr vert="horz" wrap="square" rtlCol="0" anchor="ctr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ts val="4400"/>
              </a:lnSpc>
            </a:pPr>
            <a:r>
              <a:rPr lang="en-ZA" sz="4000" dirty="0">
                <a:ln/>
                <a:solidFill>
                  <a:schemeClr val="accent3"/>
                </a:solidFill>
                <a:latin typeface="Berlin Sans FB Demi" pitchFamily="34" charset="0"/>
                <a:ea typeface="+mn-ea"/>
                <a:cs typeface="+mn-cs"/>
              </a:rPr>
              <a:t>Sampling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481" y="1124744"/>
            <a:ext cx="9114519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200"/>
              </a:lnSpc>
              <a:buSzPct val="65000"/>
              <a:buFont typeface="Wingdings" pitchFamily="2" charset="2"/>
              <a:buChar char="q"/>
            </a:pPr>
            <a:r>
              <a:rPr lang="en-GB" sz="2000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Birth weight was recorded from immunization card </a:t>
            </a:r>
            <a:r>
              <a:rPr lang="en-GB" sz="20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out of </a:t>
            </a:r>
            <a:r>
              <a:rPr lang="en-GB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2238</a:t>
            </a:r>
            <a:r>
              <a:rPr lang="en-GB" sz="2000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 ELS </a:t>
            </a:r>
            <a:r>
              <a:rPr lang="en-GB" sz="20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subjects </a:t>
            </a:r>
          </a:p>
          <a:p>
            <a:pPr marL="285750" indent="-285750">
              <a:lnSpc>
                <a:spcPts val="3200"/>
              </a:lnSpc>
              <a:buSzPct val="65000"/>
              <a:buFont typeface="Wingdings" pitchFamily="2" charset="2"/>
              <a:buChar char="q"/>
            </a:pPr>
            <a:r>
              <a:rPr lang="en-GB" sz="20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Only </a:t>
            </a:r>
            <a:r>
              <a:rPr lang="en-GB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528</a:t>
            </a:r>
            <a:r>
              <a:rPr lang="en-GB" sz="16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 </a:t>
            </a:r>
            <a:r>
              <a:rPr lang="en-GB" sz="2000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have birth weight recorded.  </a:t>
            </a:r>
            <a:endParaRPr lang="en-GB" sz="2000" b="1" dirty="0" smtClean="0">
              <a:solidFill>
                <a:srgbClr val="D6D100"/>
              </a:solidFill>
              <a:latin typeface="Arial Rounded MT Bold" pitchFamily="34" charset="0"/>
              <a:cs typeface="Aharoni" pitchFamily="2" charset="-79"/>
            </a:endParaRPr>
          </a:p>
          <a:p>
            <a:pPr marL="285750" indent="-285750">
              <a:lnSpc>
                <a:spcPts val="3200"/>
              </a:lnSpc>
              <a:buSzPct val="65000"/>
              <a:buFont typeface="Wingdings" pitchFamily="2" charset="2"/>
              <a:buChar char="q"/>
            </a:pPr>
            <a:r>
              <a:rPr lang="en-GB" sz="20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Exclusion criteria</a:t>
            </a:r>
            <a:endParaRPr lang="en-GB" sz="2000" b="1" dirty="0">
              <a:solidFill>
                <a:srgbClr val="D6D100"/>
              </a:solidFill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80" y="2780928"/>
            <a:ext cx="3491880" cy="2912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313" lvl="1" indent="-342900">
              <a:lnSpc>
                <a:spcPts val="3200"/>
              </a:lnSpc>
              <a:buSzPct val="75000"/>
              <a:buFont typeface="Courier New" pitchFamily="49" charset="0"/>
              <a:buChar char="o"/>
            </a:pPr>
            <a:r>
              <a:rPr lang="en-GB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No </a:t>
            </a:r>
            <a:r>
              <a:rPr lang="en-GB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immunization card.</a:t>
            </a:r>
          </a:p>
          <a:p>
            <a:pPr marL="722313" lvl="1" indent="-342900">
              <a:lnSpc>
                <a:spcPts val="3200"/>
              </a:lnSpc>
              <a:buSzPct val="75000"/>
              <a:buFont typeface="Courier New" pitchFamily="49" charset="0"/>
              <a:buChar char="o"/>
            </a:pPr>
            <a:r>
              <a:rPr lang="en-GB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No </a:t>
            </a:r>
            <a:r>
              <a:rPr lang="en-GB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extrapolation possible </a:t>
            </a:r>
            <a:r>
              <a:rPr lang="en-GB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  <a:sym typeface="Wingdings 3"/>
              </a:rPr>
              <a:t></a:t>
            </a:r>
            <a:r>
              <a:rPr lang="en-GB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 no records </a:t>
            </a:r>
            <a:r>
              <a:rPr lang="en-GB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on </a:t>
            </a:r>
            <a:r>
              <a:rPr lang="en-GB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the immunization card after several visit to the health care centre. </a:t>
            </a:r>
            <a:endParaRPr lang="en-ZA" b="1" dirty="0">
              <a:solidFill>
                <a:srgbClr val="D6D100"/>
              </a:solidFill>
              <a:latin typeface="Arial Rounded MT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3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880" y="136532"/>
            <a:ext cx="5336960" cy="656590"/>
          </a:xfrm>
        </p:spPr>
        <p:txBody>
          <a:bodyPr vert="horz" wrap="square" rtlCol="0" anchor="ctr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ts val="4400"/>
              </a:lnSpc>
            </a:pPr>
            <a:r>
              <a:rPr lang="en-US" sz="4000" dirty="0">
                <a:ln/>
                <a:solidFill>
                  <a:schemeClr val="accent3"/>
                </a:solidFill>
                <a:latin typeface="Berlin Sans FB Demi" pitchFamily="34" charset="0"/>
                <a:ea typeface="+mn-ea"/>
                <a:cs typeface="+mn-cs"/>
              </a:rPr>
              <a:t>Blood </a:t>
            </a:r>
            <a:r>
              <a:rPr lang="en-US" sz="4000" dirty="0" smtClean="0">
                <a:ln/>
                <a:solidFill>
                  <a:schemeClr val="accent3"/>
                </a:solidFill>
                <a:latin typeface="Berlin Sans FB Demi" pitchFamily="34" charset="0"/>
                <a:ea typeface="+mn-ea"/>
                <a:cs typeface="+mn-cs"/>
              </a:rPr>
              <a:t>pressure (BP)</a:t>
            </a:r>
            <a:endParaRPr lang="en-ZA" sz="4000" dirty="0">
              <a:ln/>
              <a:solidFill>
                <a:schemeClr val="accent3"/>
              </a:solidFill>
              <a:latin typeface="Berlin Sans FB Demi" pitchFamily="34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6" t="5002" r="6461" b="4952"/>
          <a:stretch/>
        </p:blipFill>
        <p:spPr bwMode="auto">
          <a:xfrm>
            <a:off x="3892762" y="764704"/>
            <a:ext cx="5122976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984" y="1061578"/>
            <a:ext cx="394695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Font typeface="Webdings" pitchFamily="18" charset="2"/>
              <a:buChar char=""/>
            </a:pPr>
            <a:r>
              <a:rPr lang="en-GB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Omron </a:t>
            </a:r>
            <a:r>
              <a:rPr lang="en-GB" sz="20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electronic </a:t>
            </a:r>
            <a:r>
              <a:rPr lang="en-GB" sz="2000" dirty="0" err="1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Micronta</a:t>
            </a:r>
            <a:r>
              <a:rPr lang="en-GB" sz="20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monitoring </a:t>
            </a:r>
            <a:r>
              <a:rPr lang="en-GB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kit  </a:t>
            </a:r>
            <a:r>
              <a:rPr lang="en-GB" sz="20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following </a:t>
            </a:r>
            <a:r>
              <a:rPr lang="en-GB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by National </a:t>
            </a:r>
            <a:r>
              <a:rPr lang="en-GB" sz="20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High Blood Pressure Education Program guidelines </a:t>
            </a:r>
            <a:r>
              <a:rPr lang="en-GB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(</a:t>
            </a:r>
            <a:r>
              <a:rPr lang="en-GB" sz="20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1996). </a:t>
            </a:r>
          </a:p>
          <a:p>
            <a:pPr marL="342900" indent="-342900">
              <a:lnSpc>
                <a:spcPts val="3000"/>
              </a:lnSpc>
              <a:buFont typeface="Webdings" pitchFamily="18" charset="2"/>
              <a:buChar char=""/>
            </a:pP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Both automated </a:t>
            </a:r>
            <a:r>
              <a:rPr lang="en-US" sz="20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device and 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sphygmomanometer 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used </a:t>
            </a:r>
          </a:p>
          <a:p>
            <a:pPr marL="800100" indent="-342900">
              <a:lnSpc>
                <a:spcPts val="3000"/>
              </a:lnSpc>
              <a:buFont typeface="Wingdings 3"/>
              <a:buChar char="c"/>
            </a:pP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High </a:t>
            </a:r>
            <a:r>
              <a:rPr lang="en-US" sz="20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correlation </a:t>
            </a:r>
            <a:r>
              <a:rPr lang="en-US" sz="2000" b="1" dirty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(r = 0.93) </a:t>
            </a:r>
            <a:r>
              <a:rPr lang="en-US" sz="20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was found in a </a:t>
            </a:r>
            <a:r>
              <a:rPr lang="en-US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pilot study</a:t>
            </a:r>
            <a:endParaRPr lang="en-US" sz="20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19" y="4996166"/>
            <a:ext cx="87642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buSzPct val="100000"/>
              <a:buFont typeface="Webdings" pitchFamily="18" charset="2"/>
              <a:buChar char=""/>
            </a:pPr>
            <a:r>
              <a:rPr lang="en-GB" sz="20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Hypertension </a:t>
            </a:r>
            <a:r>
              <a:rPr lang="en-GB" sz="20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  <a:sym typeface="Wingdings 3"/>
              </a:rPr>
              <a:t> </a:t>
            </a:r>
            <a:r>
              <a:rPr lang="en-GB" sz="20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BP levels </a:t>
            </a:r>
            <a:r>
              <a:rPr lang="en-GB" sz="20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  <a:sym typeface="Symbol"/>
              </a:rPr>
              <a:t> </a:t>
            </a:r>
            <a:r>
              <a:rPr lang="en-GB" sz="20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to the 95</a:t>
            </a:r>
            <a:r>
              <a:rPr lang="en-GB" sz="2000" baseline="300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th</a:t>
            </a:r>
            <a:r>
              <a:rPr lang="en-GB" sz="20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percentile </a:t>
            </a:r>
            <a:r>
              <a:rPr lang="en-GB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adjusted for </a:t>
            </a:r>
            <a:r>
              <a:rPr lang="en-GB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height </a:t>
            </a:r>
            <a:r>
              <a:rPr lang="en-GB" sz="20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and </a:t>
            </a:r>
            <a:r>
              <a:rPr lang="en-GB" sz="2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sex.</a:t>
            </a:r>
            <a:endParaRPr lang="en-GB" sz="20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203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390"/>
            <a:ext cx="5410944" cy="656590"/>
          </a:xfrm>
        </p:spPr>
        <p:txBody>
          <a:bodyPr vert="horz" wrap="square" rtlCol="0" anchor="ctr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ts val="4400"/>
              </a:lnSpc>
            </a:pPr>
            <a:r>
              <a:rPr lang="en-ZA" sz="4000" dirty="0" smtClean="0">
                <a:ln/>
                <a:solidFill>
                  <a:schemeClr val="accent3"/>
                </a:solidFill>
                <a:latin typeface="Berlin Sans FB Demi" pitchFamily="34" charset="0"/>
                <a:ea typeface="+mn-ea"/>
                <a:cs typeface="+mn-cs"/>
              </a:rPr>
              <a:t>Anthropometry</a:t>
            </a:r>
            <a:endParaRPr lang="en-ZA" sz="4000" dirty="0">
              <a:ln/>
              <a:solidFill>
                <a:schemeClr val="accent3"/>
              </a:solidFill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268760"/>
            <a:ext cx="4680520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200"/>
              </a:lnSpc>
              <a:buSzPct val="75000"/>
              <a:buFont typeface="Wingdings" pitchFamily="2" charset="2"/>
              <a:buChar char="q"/>
            </a:pPr>
            <a:r>
              <a:rPr lang="en-US" sz="2200" dirty="0">
                <a:solidFill>
                  <a:srgbClr val="D6D100"/>
                </a:solidFill>
                <a:latin typeface="Aharoni" pitchFamily="2" charset="-79"/>
                <a:cs typeface="Aharoni" pitchFamily="2" charset="-79"/>
              </a:rPr>
              <a:t>Anthropometric measurements </a:t>
            </a:r>
            <a:r>
              <a:rPr lang="en-US" sz="2200" dirty="0" smtClean="0">
                <a:solidFill>
                  <a:srgbClr val="D6D100"/>
                </a:solidFill>
                <a:latin typeface="Aharoni" pitchFamily="2" charset="-79"/>
                <a:cs typeface="Aharoni" pitchFamily="2" charset="-79"/>
              </a:rPr>
              <a:t>according International </a:t>
            </a:r>
            <a:r>
              <a:rPr lang="en-US" sz="2200" dirty="0">
                <a:solidFill>
                  <a:srgbClr val="D6D100"/>
                </a:solidFill>
                <a:latin typeface="Aharoni" pitchFamily="2" charset="-79"/>
                <a:cs typeface="Aharoni" pitchFamily="2" charset="-79"/>
              </a:rPr>
              <a:t>Society for the Advancement of </a:t>
            </a:r>
            <a:r>
              <a:rPr lang="en-US" sz="2200" dirty="0" err="1">
                <a:solidFill>
                  <a:srgbClr val="D6D100"/>
                </a:solidFill>
                <a:latin typeface="Aharoni" pitchFamily="2" charset="-79"/>
                <a:cs typeface="Aharoni" pitchFamily="2" charset="-79"/>
              </a:rPr>
              <a:t>Kinanthropometry</a:t>
            </a:r>
            <a:r>
              <a:rPr lang="en-US" sz="2200" dirty="0">
                <a:solidFill>
                  <a:srgbClr val="D6D100"/>
                </a:solidFill>
                <a:latin typeface="Aharoni" pitchFamily="2" charset="-79"/>
                <a:cs typeface="Aharoni" pitchFamily="2" charset="-79"/>
              </a:rPr>
              <a:t>.  </a:t>
            </a:r>
            <a:endParaRPr lang="en-GB" sz="2200" dirty="0">
              <a:solidFill>
                <a:srgbClr val="D6D1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235" y="3411137"/>
            <a:ext cx="58282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200"/>
              </a:lnSpc>
              <a:buSzPct val="75000"/>
              <a:buFont typeface="Wingdings" pitchFamily="2" charset="2"/>
              <a:buChar char="q"/>
            </a:pPr>
            <a:r>
              <a:rPr lang="en-GB" sz="2200" dirty="0">
                <a:solidFill>
                  <a:srgbClr val="D6D100"/>
                </a:solidFill>
                <a:latin typeface="Aharoni" pitchFamily="2" charset="-79"/>
                <a:cs typeface="Aharoni" pitchFamily="2" charset="-79"/>
              </a:rPr>
              <a:t>Obesity and underweight </a:t>
            </a:r>
            <a:r>
              <a:rPr lang="en-GB" sz="2200" dirty="0" smtClean="0">
                <a:solidFill>
                  <a:srgbClr val="D6D100"/>
                </a:solidFill>
                <a:latin typeface="Aharoni" pitchFamily="2" charset="-79"/>
                <a:cs typeface="Aharoni" pitchFamily="2" charset="-79"/>
                <a:sym typeface="Wingdings 3"/>
              </a:rPr>
              <a:t></a:t>
            </a:r>
            <a:r>
              <a:rPr lang="en-GB" sz="2200" dirty="0" smtClean="0">
                <a:solidFill>
                  <a:srgbClr val="D6D100"/>
                </a:solidFill>
                <a:latin typeface="Aharoni" pitchFamily="2" charset="-79"/>
                <a:cs typeface="Aharoni" pitchFamily="2" charset="-79"/>
              </a:rPr>
              <a:t> internationally </a:t>
            </a:r>
            <a:r>
              <a:rPr lang="en-GB" sz="2200" dirty="0">
                <a:solidFill>
                  <a:srgbClr val="D6D100"/>
                </a:solidFill>
                <a:latin typeface="Aharoni" pitchFamily="2" charset="-79"/>
                <a:cs typeface="Aharoni" pitchFamily="2" charset="-79"/>
              </a:rPr>
              <a:t>recommended cut-off points for BMI in children</a:t>
            </a:r>
            <a:r>
              <a:rPr lang="en-GB" sz="2200" dirty="0" smtClean="0">
                <a:solidFill>
                  <a:srgbClr val="D6D100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en-GB" sz="2200" dirty="0">
              <a:solidFill>
                <a:srgbClr val="D6D1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8" descr="pic3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5" t="26937" r="24794" b="25669"/>
          <a:stretch/>
        </p:blipFill>
        <p:spPr bwMode="auto">
          <a:xfrm>
            <a:off x="5508104" y="0"/>
            <a:ext cx="3656317" cy="347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25" b="16953"/>
          <a:stretch/>
        </p:blipFill>
        <p:spPr bwMode="auto">
          <a:xfrm>
            <a:off x="5508105" y="3411137"/>
            <a:ext cx="3663534" cy="347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3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332656"/>
            <a:ext cx="8229600" cy="656590"/>
          </a:xfrm>
        </p:spPr>
        <p:txBody>
          <a:bodyPr vert="horz" wrap="square" rtlCol="0" anchor="ctr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ts val="4400"/>
              </a:lnSpc>
            </a:pPr>
            <a:r>
              <a:rPr lang="en-ZA" sz="4000" dirty="0">
                <a:ln/>
                <a:solidFill>
                  <a:schemeClr val="accent3"/>
                </a:solidFill>
                <a:latin typeface="Berlin Sans FB Demi" pitchFamily="34" charset="0"/>
                <a:ea typeface="+mn-ea"/>
                <a:cs typeface="+mn-cs"/>
              </a:rPr>
              <a:t>Statistical analysis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040" y="980728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ts val="3600"/>
              </a:lnSpc>
              <a:buSzPct val="75000"/>
              <a:buFont typeface="Wingdings" pitchFamily="2" charset="2"/>
              <a:buChar char="q"/>
            </a:pPr>
            <a:r>
              <a:rPr lang="en-US" sz="21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Student </a:t>
            </a:r>
            <a:r>
              <a:rPr lang="en-US" sz="2100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t-test </a:t>
            </a:r>
            <a:r>
              <a:rPr lang="en-US" sz="21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 </a:t>
            </a:r>
            <a:r>
              <a:rPr lang="en-US" sz="21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  <a:sym typeface="Wingdings 3"/>
              </a:rPr>
              <a:t> </a:t>
            </a:r>
            <a:r>
              <a:rPr lang="en-US" sz="21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test </a:t>
            </a:r>
            <a:r>
              <a:rPr lang="en-US" sz="2100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significance between sexes. </a:t>
            </a:r>
            <a:endParaRPr lang="en-US" sz="2100" b="1" dirty="0" smtClean="0">
              <a:solidFill>
                <a:srgbClr val="D6D100"/>
              </a:solidFill>
              <a:latin typeface="Arial Rounded MT Bold" pitchFamily="34" charset="0"/>
              <a:cs typeface="Aharoni" pitchFamily="2" charset="-79"/>
            </a:endParaRPr>
          </a:p>
          <a:p>
            <a:pPr marL="361950" indent="-361950">
              <a:lnSpc>
                <a:spcPts val="3600"/>
              </a:lnSpc>
              <a:buSzPct val="75000"/>
              <a:buFont typeface="Wingdings" pitchFamily="2" charset="2"/>
              <a:buChar char="q"/>
            </a:pPr>
            <a:r>
              <a:rPr lang="en-US" sz="21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Partial </a:t>
            </a:r>
            <a:r>
              <a:rPr lang="en-US" sz="2100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correlations coefficient </a:t>
            </a:r>
            <a:r>
              <a:rPr lang="en-US" sz="21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 </a:t>
            </a:r>
            <a:r>
              <a:rPr lang="en-US" sz="2100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&amp; </a:t>
            </a:r>
            <a:r>
              <a:rPr lang="en-US" sz="21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linear </a:t>
            </a:r>
            <a:r>
              <a:rPr lang="en-US" sz="2100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regression </a:t>
            </a:r>
            <a:r>
              <a:rPr lang="en-US" sz="21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model </a:t>
            </a:r>
            <a:r>
              <a:rPr lang="en-US" sz="21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calculated </a:t>
            </a:r>
            <a:endParaRPr lang="en-US" sz="2100" b="1" dirty="0" smtClean="0">
              <a:solidFill>
                <a:srgbClr val="D6D100"/>
              </a:solidFill>
              <a:latin typeface="Arial Rounded MT Bold" pitchFamily="34" charset="0"/>
              <a:cs typeface="Aharoni" pitchFamily="2" charset="-79"/>
            </a:endParaRPr>
          </a:p>
          <a:p>
            <a:pPr marL="361950" indent="-361950">
              <a:lnSpc>
                <a:spcPts val="3600"/>
              </a:lnSpc>
              <a:buSzPct val="75000"/>
              <a:buFont typeface="Wingdings" pitchFamily="2" charset="2"/>
              <a:buChar char="q"/>
            </a:pPr>
            <a:r>
              <a:rPr lang="en-US" sz="21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Subjects </a:t>
            </a:r>
            <a:r>
              <a:rPr lang="en-US" sz="2100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classification according to Cole et al. cut-off point. </a:t>
            </a:r>
            <a:endParaRPr lang="en-US" sz="2100" b="1" dirty="0" smtClean="0">
              <a:solidFill>
                <a:srgbClr val="D6D100"/>
              </a:solidFill>
              <a:latin typeface="Arial Rounded MT Bold" pitchFamily="34" charset="0"/>
              <a:cs typeface="Aharoni" pitchFamily="2" charset="-79"/>
            </a:endParaRPr>
          </a:p>
          <a:p>
            <a:pPr marL="895350" lvl="1" indent="-342900">
              <a:lnSpc>
                <a:spcPts val="3200"/>
              </a:lnSpc>
              <a:buSzPct val="75000"/>
              <a:buFont typeface="Wingdings" pitchFamily="2" charset="2"/>
              <a:buChar char="ü"/>
            </a:pPr>
            <a:r>
              <a:rPr lang="en-US" sz="21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normal,</a:t>
            </a:r>
          </a:p>
          <a:p>
            <a:pPr marL="895350" lvl="1" indent="-342900">
              <a:lnSpc>
                <a:spcPts val="3200"/>
              </a:lnSpc>
              <a:buSzPct val="75000"/>
              <a:buFont typeface="Wingdings" pitchFamily="2" charset="2"/>
              <a:buChar char="ü"/>
            </a:pPr>
            <a:r>
              <a:rPr lang="en-US" sz="21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overweight </a:t>
            </a:r>
          </a:p>
          <a:p>
            <a:pPr marL="895350" lvl="1" indent="-342900">
              <a:lnSpc>
                <a:spcPts val="3200"/>
              </a:lnSpc>
              <a:buSzPct val="75000"/>
              <a:buFont typeface="Wingdings" pitchFamily="2" charset="2"/>
              <a:buChar char="ü"/>
            </a:pPr>
            <a:r>
              <a:rPr lang="en-US" sz="21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obese</a:t>
            </a:r>
            <a:endParaRPr lang="en-US" sz="2100" b="1" dirty="0">
              <a:solidFill>
                <a:srgbClr val="D6D100"/>
              </a:solidFill>
              <a:latin typeface="Arial Rounded MT Bold" pitchFamily="34" charset="0"/>
              <a:cs typeface="Aharoni" pitchFamily="2" charset="-79"/>
            </a:endParaRPr>
          </a:p>
          <a:p>
            <a:pPr marL="361950" indent="-361950">
              <a:lnSpc>
                <a:spcPts val="3600"/>
              </a:lnSpc>
              <a:buSzPct val="75000"/>
              <a:buFont typeface="Wingdings" pitchFamily="2" charset="2"/>
              <a:buChar char="q"/>
            </a:pPr>
            <a:r>
              <a:rPr lang="en-US" sz="21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Logistic regression  model </a:t>
            </a:r>
            <a:r>
              <a:rPr lang="en-US" sz="21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 </a:t>
            </a:r>
            <a:r>
              <a:rPr lang="en-US" sz="21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  <a:sym typeface="Wingdings 3"/>
              </a:rPr>
              <a:t> direction of association</a:t>
            </a:r>
          </a:p>
          <a:p>
            <a:pPr marL="361950" indent="-361950">
              <a:lnSpc>
                <a:spcPts val="3600"/>
              </a:lnSpc>
              <a:buSzPct val="75000"/>
              <a:buFont typeface="Wingdings" pitchFamily="2" charset="2"/>
              <a:buChar char="q"/>
            </a:pPr>
            <a:r>
              <a:rPr lang="en-US" sz="2100" b="1" dirty="0" smtClean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All </a:t>
            </a:r>
            <a:r>
              <a:rPr lang="en-US" sz="2100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statistical analyses  performed  using Statistical Package for the Social Sciences (SPSS). </a:t>
            </a:r>
          </a:p>
          <a:p>
            <a:pPr marL="361950" indent="-361950">
              <a:lnSpc>
                <a:spcPts val="3600"/>
              </a:lnSpc>
              <a:buSzPct val="75000"/>
              <a:buFont typeface="Wingdings" pitchFamily="2" charset="2"/>
              <a:buChar char="q"/>
            </a:pPr>
            <a:r>
              <a:rPr lang="en-US" sz="2100" b="1" dirty="0">
                <a:solidFill>
                  <a:srgbClr val="D6D100"/>
                </a:solidFill>
                <a:latin typeface="Arial Rounded MT Bold" pitchFamily="34" charset="0"/>
                <a:cs typeface="Aharoni" pitchFamily="2" charset="-79"/>
              </a:rPr>
              <a:t>The statistical significance was set at p &lt; 0.05 </a:t>
            </a:r>
            <a:endParaRPr lang="en-ZA" sz="2100" b="1" dirty="0">
              <a:solidFill>
                <a:srgbClr val="D6D100"/>
              </a:solidFill>
              <a:latin typeface="Arial Rounded MT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547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64" y="2780928"/>
            <a:ext cx="7146320" cy="1143000"/>
          </a:xfrm>
        </p:spPr>
        <p:txBody>
          <a:bodyPr>
            <a:normAutofit/>
          </a:bodyPr>
          <a:lstStyle/>
          <a:p>
            <a:pPr algn="ctr"/>
            <a:r>
              <a:rPr lang="en-ZA" sz="4400" dirty="0">
                <a:ln/>
                <a:solidFill>
                  <a:schemeClr val="accent3"/>
                </a:solidFill>
                <a:latin typeface="Berlin Sans FB Demi" pitchFamily="34" charset="0"/>
                <a:ea typeface="+mn-ea"/>
                <a:cs typeface="+mn-cs"/>
              </a:rPr>
              <a:t>Results </a:t>
            </a:r>
          </a:p>
        </p:txBody>
      </p:sp>
    </p:spTree>
    <p:extLst>
      <p:ext uri="{BB962C8B-B14F-4D97-AF65-F5344CB8AC3E}">
        <p14:creationId xmlns:p14="http://schemas.microsoft.com/office/powerpoint/2010/main" val="631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1100</TotalTime>
  <Words>1190</Words>
  <Application>Microsoft Office PowerPoint</Application>
  <PresentationFormat>On-screen Show (4:3)</PresentationFormat>
  <Paragraphs>326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PowerPoint Presentation</vt:lpstr>
      <vt:lpstr>Introduction </vt:lpstr>
      <vt:lpstr>Situation in the ELS sample </vt:lpstr>
      <vt:lpstr>Aim </vt:lpstr>
      <vt:lpstr>Sampling </vt:lpstr>
      <vt:lpstr>Blood pressure (BP)</vt:lpstr>
      <vt:lpstr>Anthropometry</vt:lpstr>
      <vt:lpstr>Statistical analysis</vt:lpstr>
      <vt:lpstr>Results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Discussion (Cont…)</vt:lpstr>
      <vt:lpstr>Conclusion &amp; Recommendations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Makinta, Malose</dc:creator>
  <cp:lastModifiedBy>Makinta, Malose</cp:lastModifiedBy>
  <cp:revision>77</cp:revision>
  <dcterms:created xsi:type="dcterms:W3CDTF">2012-10-26T20:40:51Z</dcterms:created>
  <dcterms:modified xsi:type="dcterms:W3CDTF">2012-11-02T10:47:11Z</dcterms:modified>
</cp:coreProperties>
</file>