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32" r:id="rId6"/>
    <p:sldMasterId id="2147483744" r:id="rId7"/>
    <p:sldMasterId id="2147483756" r:id="rId8"/>
    <p:sldMasterId id="2147483768" r:id="rId9"/>
  </p:sldMasterIdLst>
  <p:notesMasterIdLst>
    <p:notesMasterId r:id="rId36"/>
  </p:notesMasterIdLst>
  <p:handoutMasterIdLst>
    <p:handoutMasterId r:id="rId37"/>
  </p:handoutMasterIdLst>
  <p:sldIdLst>
    <p:sldId id="256" r:id="rId10"/>
    <p:sldId id="257" r:id="rId11"/>
    <p:sldId id="258" r:id="rId12"/>
    <p:sldId id="282" r:id="rId13"/>
    <p:sldId id="292" r:id="rId14"/>
    <p:sldId id="281" r:id="rId15"/>
    <p:sldId id="264" r:id="rId16"/>
    <p:sldId id="309" r:id="rId17"/>
    <p:sldId id="259" r:id="rId18"/>
    <p:sldId id="265" r:id="rId19"/>
    <p:sldId id="266" r:id="rId20"/>
    <p:sldId id="277" r:id="rId21"/>
    <p:sldId id="279" r:id="rId22"/>
    <p:sldId id="294" r:id="rId23"/>
    <p:sldId id="295" r:id="rId24"/>
    <p:sldId id="296" r:id="rId25"/>
    <p:sldId id="297" r:id="rId26"/>
    <p:sldId id="299" r:id="rId27"/>
    <p:sldId id="308" r:id="rId28"/>
    <p:sldId id="300" r:id="rId29"/>
    <p:sldId id="301" r:id="rId30"/>
    <p:sldId id="302" r:id="rId31"/>
    <p:sldId id="303" r:id="rId32"/>
    <p:sldId id="305" r:id="rId33"/>
    <p:sldId id="306" r:id="rId34"/>
    <p:sldId id="307" r:id="rId35"/>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89343" autoAdjust="0"/>
  </p:normalViewPr>
  <p:slideViewPr>
    <p:cSldViewPr>
      <p:cViewPr>
        <p:scale>
          <a:sx n="70" d="100"/>
          <a:sy n="70" d="100"/>
        </p:scale>
        <p:origin x="-1386" y="-72"/>
      </p:cViewPr>
      <p:guideLst>
        <p:guide orient="horz" pos="2160"/>
        <p:guide pos="2880"/>
      </p:guideLst>
    </p:cSldViewPr>
  </p:slideViewPr>
  <p:outlineViewPr>
    <p:cViewPr>
      <p:scale>
        <a:sx n="33" d="100"/>
        <a:sy n="33" d="100"/>
      </p:scale>
      <p:origin x="0" y="4260"/>
    </p:cViewPr>
  </p:outlineViewPr>
  <p:notesTextViewPr>
    <p:cViewPr>
      <p:scale>
        <a:sx n="1" d="1"/>
        <a:sy n="1" d="1"/>
      </p:scale>
      <p:origin x="0" y="58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F8C86086-3B60-41AE-89C6-C1D2D5343D95}" type="datetimeFigureOut">
              <a:rPr lang="en-ZA" smtClean="0"/>
              <a:t>2012/11/01</a:t>
            </a:fld>
            <a:endParaRPr lang="en-ZA"/>
          </a:p>
        </p:txBody>
      </p:sp>
      <p:sp>
        <p:nvSpPr>
          <p:cNvPr id="4" name="Footer Placeholder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02FAF563-9D81-4227-ABF1-81666530B2C7}" type="slidenum">
              <a:rPr lang="en-ZA" smtClean="0"/>
              <a:t>‹#›</a:t>
            </a:fld>
            <a:endParaRPr lang="en-ZA"/>
          </a:p>
        </p:txBody>
      </p:sp>
    </p:spTree>
    <p:extLst>
      <p:ext uri="{BB962C8B-B14F-4D97-AF65-F5344CB8AC3E}">
        <p14:creationId xmlns:p14="http://schemas.microsoft.com/office/powerpoint/2010/main" val="2765402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05D2865C-1DBA-49A5-A52B-A45B9C53A11B}" type="datetimeFigureOut">
              <a:rPr lang="en-ZA" smtClean="0"/>
              <a:pPr/>
              <a:t>2012/11/01</a:t>
            </a:fld>
            <a:endParaRPr lang="en-ZA"/>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EE897CC6-6B3B-46DE-BD8A-507A20059119}" type="slidenum">
              <a:rPr lang="en-ZA" smtClean="0"/>
              <a:pPr/>
              <a:t>‹#›</a:t>
            </a:fld>
            <a:endParaRPr lang="en-ZA"/>
          </a:p>
        </p:txBody>
      </p:sp>
    </p:spTree>
    <p:extLst>
      <p:ext uri="{BB962C8B-B14F-4D97-AF65-F5344CB8AC3E}">
        <p14:creationId xmlns:p14="http://schemas.microsoft.com/office/powerpoint/2010/main" val="4257092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Good</a:t>
            </a:r>
            <a:r>
              <a:rPr lang="en-ZA" baseline="0" dirty="0" smtClean="0"/>
              <a:t> day to you all,</a:t>
            </a:r>
          </a:p>
          <a:p>
            <a:r>
              <a:rPr lang="en-ZA" baseline="0" dirty="0" smtClean="0"/>
              <a:t>My name is Ester </a:t>
            </a:r>
            <a:r>
              <a:rPr lang="en-ZA" baseline="0" dirty="0" err="1" smtClean="0"/>
              <a:t>Khosa</a:t>
            </a:r>
            <a:endParaRPr lang="en-ZA" baseline="0" dirty="0" smtClean="0"/>
          </a:p>
          <a:p>
            <a:r>
              <a:rPr lang="en-ZA" baseline="0" dirty="0" smtClean="0"/>
              <a:t>I will be presenting to you the research study titled “Trends in malaria incidence and indoor residual spraying coverage in </a:t>
            </a:r>
            <a:r>
              <a:rPr lang="en-ZA" baseline="0" dirty="0" err="1" smtClean="0"/>
              <a:t>Mutale</a:t>
            </a:r>
            <a:r>
              <a:rPr lang="en-ZA" baseline="0" dirty="0" smtClean="0"/>
              <a:t> Municipality, Vhembe District, Limpopo Province, 2005 to 2010</a:t>
            </a:r>
            <a:endParaRPr lang="en-ZA" dirty="0"/>
          </a:p>
        </p:txBody>
      </p:sp>
      <p:sp>
        <p:nvSpPr>
          <p:cNvPr id="4" name="Slide Number Placeholder 3"/>
          <p:cNvSpPr>
            <a:spLocks noGrp="1"/>
          </p:cNvSpPr>
          <p:nvPr>
            <p:ph type="sldNum" sz="quarter" idx="10"/>
          </p:nvPr>
        </p:nvSpPr>
        <p:spPr/>
        <p:txBody>
          <a:bodyPr/>
          <a:lstStyle/>
          <a:p>
            <a:fld id="{EE897CC6-6B3B-46DE-BD8A-507A20059119}" type="slidenum">
              <a:rPr lang="en-ZA" smtClean="0"/>
              <a:pPr/>
              <a:t>1</a:t>
            </a:fld>
            <a:endParaRPr lang="en-ZA"/>
          </a:p>
        </p:txBody>
      </p:sp>
    </p:spTree>
    <p:extLst>
      <p:ext uri="{BB962C8B-B14F-4D97-AF65-F5344CB8AC3E}">
        <p14:creationId xmlns:p14="http://schemas.microsoft.com/office/powerpoint/2010/main" val="3745460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ZA" dirty="0" smtClean="0"/>
              <a:t>In total</a:t>
            </a:r>
            <a:r>
              <a:rPr lang="en-ZA" baseline="0" dirty="0" smtClean="0"/>
              <a:t> the data </a:t>
            </a:r>
            <a:r>
              <a:rPr lang="en-ZA" baseline="0" dirty="0" smtClean="0"/>
              <a:t>set had </a:t>
            </a:r>
            <a:r>
              <a:rPr lang="en-ZA" dirty="0" smtClean="0"/>
              <a:t>4663 malaria cases records which were diagnosed between July 2005 and June 2010. </a:t>
            </a:r>
          </a:p>
          <a:p>
            <a:pPr marL="171450" indent="-171450">
              <a:buFont typeface="Arial" pitchFamily="34" charset="0"/>
              <a:buChar char="•"/>
            </a:pPr>
            <a:r>
              <a:rPr lang="en-ZA" dirty="0" smtClean="0"/>
              <a:t>Out of these,  3161 (68.2%) malaria cases were recorded as locally transmitted malaria in </a:t>
            </a:r>
            <a:r>
              <a:rPr lang="en-ZA" dirty="0" err="1" smtClean="0"/>
              <a:t>Mutale</a:t>
            </a:r>
            <a:endParaRPr lang="en-ZA" dirty="0" smtClean="0"/>
          </a:p>
          <a:p>
            <a:pPr marL="171450" indent="-171450">
              <a:buFont typeface="Arial" pitchFamily="34" charset="0"/>
              <a:buChar char="•"/>
            </a:pPr>
            <a:r>
              <a:rPr lang="en-ZA" dirty="0" smtClean="0"/>
              <a:t>55% of the cases were male </a:t>
            </a:r>
          </a:p>
          <a:p>
            <a:pPr marL="171450" indent="-171450">
              <a:buFont typeface="Arial" pitchFamily="34" charset="0"/>
              <a:buChar char="•"/>
            </a:pPr>
            <a:r>
              <a:rPr lang="en-ZA" dirty="0" smtClean="0"/>
              <a:t>Two of cases were  pregnant women</a:t>
            </a:r>
          </a:p>
          <a:p>
            <a:pPr marL="171450" indent="-171450">
              <a:buFont typeface="Arial" pitchFamily="34" charset="0"/>
              <a:buChar char="•"/>
            </a:pPr>
            <a:r>
              <a:rPr lang="en-ZA" dirty="0" smtClean="0"/>
              <a:t>16 deaths records of malaria related </a:t>
            </a:r>
          </a:p>
          <a:p>
            <a:pPr marL="171450" indent="-171450">
              <a:buFont typeface="Arial" pitchFamily="34" charset="0"/>
              <a:buChar char="•"/>
            </a:pPr>
            <a:r>
              <a:rPr lang="en-ZA" dirty="0" smtClean="0"/>
              <a:t>and no death in &lt; 15 </a:t>
            </a:r>
            <a:r>
              <a:rPr lang="en-ZA" dirty="0" err="1" smtClean="0"/>
              <a:t>yrs</a:t>
            </a:r>
            <a:endParaRPr lang="en-ZA" dirty="0" smtClean="0"/>
          </a:p>
          <a:p>
            <a:pPr marL="171450" indent="-171450">
              <a:buFont typeface="Arial" pitchFamily="34" charset="0"/>
              <a:buChar char="•"/>
            </a:pPr>
            <a:r>
              <a:rPr lang="en-ZA" dirty="0" smtClean="0"/>
              <a:t>The Most affected age group was </a:t>
            </a:r>
            <a:r>
              <a:rPr lang="en-ZA" dirty="0" err="1" smtClean="0"/>
              <a:t>btwn</a:t>
            </a:r>
            <a:r>
              <a:rPr lang="en-ZA" dirty="0" smtClean="0"/>
              <a:t> 25-34yrs</a:t>
            </a:r>
          </a:p>
          <a:p>
            <a:pPr marL="0" indent="0">
              <a:buFont typeface="Arial" pitchFamily="34" charset="0"/>
              <a:buNone/>
            </a:pPr>
            <a:endParaRPr lang="en-ZA" dirty="0"/>
          </a:p>
        </p:txBody>
      </p:sp>
      <p:sp>
        <p:nvSpPr>
          <p:cNvPr id="4" name="Slide Number Placeholder 3"/>
          <p:cNvSpPr>
            <a:spLocks noGrp="1"/>
          </p:cNvSpPr>
          <p:nvPr>
            <p:ph type="sldNum" sz="quarter" idx="10"/>
          </p:nvPr>
        </p:nvSpPr>
        <p:spPr/>
        <p:txBody>
          <a:bodyPr/>
          <a:lstStyle/>
          <a:p>
            <a:fld id="{EE897CC6-6B3B-46DE-BD8A-507A20059119}" type="slidenum">
              <a:rPr lang="en-ZA" smtClean="0"/>
              <a:pPr/>
              <a:t>10</a:t>
            </a:fld>
            <a:endParaRPr lang="en-ZA"/>
          </a:p>
        </p:txBody>
      </p:sp>
    </p:spTree>
    <p:extLst>
      <p:ext uri="{BB962C8B-B14F-4D97-AF65-F5344CB8AC3E}">
        <p14:creationId xmlns:p14="http://schemas.microsoft.com/office/powerpoint/2010/main" val="3080127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ZA" dirty="0" smtClean="0"/>
              <a:t>This Figure shows the distribution of the malaria cases by malaria season and by the origin of the malaria. </a:t>
            </a:r>
          </a:p>
          <a:p>
            <a:pPr marL="171450" indent="-171450">
              <a:buFont typeface="Arial" pitchFamily="34" charset="0"/>
              <a:buChar char="•"/>
            </a:pPr>
            <a:r>
              <a:rPr lang="en-ZA" dirty="0" smtClean="0"/>
              <a:t>Malaria cases in </a:t>
            </a:r>
            <a:r>
              <a:rPr lang="en-ZA" dirty="0" err="1" smtClean="0"/>
              <a:t>Mutale</a:t>
            </a:r>
            <a:r>
              <a:rPr lang="en-ZA" dirty="0" smtClean="0"/>
              <a:t> peaked during the 2007-2008 malaria season, before decreasing gradually in the subsequent two seasons.</a:t>
            </a:r>
          </a:p>
          <a:p>
            <a:pPr marL="171450" indent="-171450">
              <a:buFont typeface="Arial" pitchFamily="34" charset="0"/>
              <a:buChar char="•"/>
            </a:pPr>
            <a:r>
              <a:rPr lang="en-ZA" dirty="0" smtClean="0"/>
              <a:t>In total, 4663 malaria cases were diagnosed in </a:t>
            </a:r>
            <a:r>
              <a:rPr lang="en-ZA" dirty="0" err="1" smtClean="0"/>
              <a:t>Mutale</a:t>
            </a:r>
            <a:r>
              <a:rPr lang="en-ZA" dirty="0" smtClean="0"/>
              <a:t> between July 2005 and June 2010. </a:t>
            </a:r>
          </a:p>
          <a:p>
            <a:pPr marL="171450" indent="-171450">
              <a:buFont typeface="Arial" pitchFamily="34" charset="0"/>
              <a:buChar char="•"/>
            </a:pPr>
            <a:r>
              <a:rPr lang="en-ZA" dirty="0" smtClean="0"/>
              <a:t>Out of these, 3181 (68.2%) were captured as locally transmitted malaria,</a:t>
            </a:r>
          </a:p>
          <a:p>
            <a:pPr marL="171450" indent="-171450">
              <a:buFont typeface="Arial" pitchFamily="34" charset="0"/>
              <a:buChar char="•"/>
            </a:pPr>
            <a:r>
              <a:rPr lang="en-ZA" dirty="0" smtClean="0"/>
              <a:t> 231 (5%) were imported malaria, </a:t>
            </a:r>
          </a:p>
          <a:p>
            <a:pPr marL="171450" indent="-171450">
              <a:buFont typeface="Arial" pitchFamily="34" charset="0"/>
              <a:buChar char="•"/>
            </a:pPr>
            <a:r>
              <a:rPr lang="en-ZA" dirty="0" smtClean="0"/>
              <a:t>105 (2.3%) untraceable, </a:t>
            </a:r>
          </a:p>
          <a:p>
            <a:pPr marL="171450" indent="-171450">
              <a:buFont typeface="Arial" pitchFamily="34" charset="0"/>
              <a:buChar char="•"/>
            </a:pPr>
            <a:r>
              <a:rPr lang="en-ZA" dirty="0" smtClean="0"/>
              <a:t>and the rest, 1146 (24.6%), had no classification on the source of the malaria.</a:t>
            </a:r>
          </a:p>
          <a:p>
            <a:pPr marL="171450" indent="-171450">
              <a:buFont typeface="Arial" pitchFamily="34" charset="0"/>
              <a:buChar char="•"/>
            </a:pPr>
            <a:r>
              <a:rPr lang="en-ZA" dirty="0" smtClean="0"/>
              <a:t> the majority (96.1%) were imported from Zimbabwe, </a:t>
            </a:r>
          </a:p>
          <a:p>
            <a:pPr marL="171450" indent="-171450">
              <a:buFont typeface="Arial" pitchFamily="34" charset="0"/>
              <a:buChar char="•"/>
            </a:pPr>
            <a:r>
              <a:rPr lang="en-ZA" dirty="0" smtClean="0"/>
              <a:t>and the rest were imported from Mozambique (7 cases), Malawi (1 case) and Zambia (1 case). </a:t>
            </a:r>
          </a:p>
        </p:txBody>
      </p:sp>
      <p:sp>
        <p:nvSpPr>
          <p:cNvPr id="4" name="Slide Number Placeholder 3"/>
          <p:cNvSpPr>
            <a:spLocks noGrp="1"/>
          </p:cNvSpPr>
          <p:nvPr>
            <p:ph type="sldNum" sz="quarter" idx="10"/>
          </p:nvPr>
        </p:nvSpPr>
        <p:spPr/>
        <p:txBody>
          <a:bodyPr/>
          <a:lstStyle/>
          <a:p>
            <a:fld id="{EE897CC6-6B3B-46DE-BD8A-507A20059119}" type="slidenum">
              <a:rPr lang="en-ZA" smtClean="0"/>
              <a:pPr/>
              <a:t>11</a:t>
            </a:fld>
            <a:endParaRPr lang="en-ZA"/>
          </a:p>
        </p:txBody>
      </p:sp>
    </p:spTree>
    <p:extLst>
      <p:ext uri="{BB962C8B-B14F-4D97-AF65-F5344CB8AC3E}">
        <p14:creationId xmlns:p14="http://schemas.microsoft.com/office/powerpoint/2010/main" val="2656474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ZA" dirty="0" smtClean="0"/>
              <a:t>Apart from the 2007-2008 malaria season, </a:t>
            </a:r>
          </a:p>
          <a:p>
            <a:pPr marL="171450" indent="-171450">
              <a:buFont typeface="Arial" pitchFamily="34" charset="0"/>
              <a:buChar char="•"/>
            </a:pPr>
            <a:r>
              <a:rPr lang="en-ZA" dirty="0" smtClean="0"/>
              <a:t>the annual malaria incidence rates in </a:t>
            </a:r>
            <a:r>
              <a:rPr lang="en-ZA" dirty="0" err="1" smtClean="0"/>
              <a:t>Mutale</a:t>
            </a:r>
            <a:r>
              <a:rPr lang="en-ZA" dirty="0" smtClean="0"/>
              <a:t> decrease from 13.6 cases per 1,000 population in the 2005-2006 season to 2.7 cases per 1,000 population in the 2009-2010 season (p&lt;0.001). </a:t>
            </a:r>
          </a:p>
          <a:p>
            <a:pPr marL="171450" indent="-171450">
              <a:buFont typeface="Arial" pitchFamily="34" charset="0"/>
              <a:buChar char="•"/>
            </a:pPr>
            <a:r>
              <a:rPr lang="en-ZA" dirty="0" smtClean="0"/>
              <a:t>During the 2007-2008 malaria season the malaria incidence rate surged to 17.0 cases/1,000 population. </a:t>
            </a:r>
          </a:p>
          <a:p>
            <a:pPr marL="171450" indent="-171450">
              <a:buFont typeface="Arial" pitchFamily="34" charset="0"/>
              <a:buChar char="•"/>
            </a:pPr>
            <a:r>
              <a:rPr lang="en-ZA" dirty="0" smtClean="0"/>
              <a:t>This figure</a:t>
            </a:r>
            <a:r>
              <a:rPr lang="en-ZA" baseline="0" dirty="0" smtClean="0"/>
              <a:t> also</a:t>
            </a:r>
            <a:r>
              <a:rPr lang="en-ZA" dirty="0" smtClean="0"/>
              <a:t> shows the distribution of malaria incidence rates and case fatality rates per malaria season</a:t>
            </a:r>
          </a:p>
          <a:p>
            <a:pPr marL="171450" indent="-171450">
              <a:buFont typeface="Arial" pitchFamily="34" charset="0"/>
              <a:buChar char="•"/>
            </a:pPr>
            <a:r>
              <a:rPr lang="en-ZA" dirty="0" smtClean="0"/>
              <a:t>A total 21 malaria deaths were recorded in </a:t>
            </a:r>
            <a:r>
              <a:rPr lang="en-ZA" dirty="0" err="1" smtClean="0"/>
              <a:t>Mutale</a:t>
            </a:r>
            <a:r>
              <a:rPr lang="en-ZA" dirty="0" smtClean="0"/>
              <a:t> for the study period,</a:t>
            </a:r>
          </a:p>
          <a:p>
            <a:pPr marL="171450" indent="-171450">
              <a:buFont typeface="Arial" pitchFamily="34" charset="0"/>
              <a:buChar char="•"/>
            </a:pPr>
            <a:r>
              <a:rPr lang="en-ZA" dirty="0" smtClean="0"/>
              <a:t> indicating a mean case fatality rate of 0.45% per malaria season</a:t>
            </a:r>
          </a:p>
          <a:p>
            <a:pPr marL="171450" indent="-171450">
              <a:buFont typeface="Arial" pitchFamily="34" charset="0"/>
              <a:buChar char="•"/>
            </a:pPr>
            <a:r>
              <a:rPr lang="en-ZA" dirty="0" smtClean="0"/>
              <a:t>The case fatality rates were fairly stable (below 0.6%) during the first four seasons,</a:t>
            </a:r>
          </a:p>
          <a:p>
            <a:pPr marL="171450" indent="-171450">
              <a:buFont typeface="Arial" pitchFamily="34" charset="0"/>
              <a:buChar char="•"/>
            </a:pPr>
            <a:r>
              <a:rPr lang="en-ZA" dirty="0" smtClean="0"/>
              <a:t> and increased sharply to 2.1% during the 2009-2010 season </a:t>
            </a:r>
          </a:p>
          <a:p>
            <a:pPr marL="0" indent="0">
              <a:buFont typeface="Arial" pitchFamily="34" charset="0"/>
              <a:buNone/>
            </a:pPr>
            <a:endParaRPr lang="en-ZA" dirty="0"/>
          </a:p>
        </p:txBody>
      </p:sp>
      <p:sp>
        <p:nvSpPr>
          <p:cNvPr id="4" name="Slide Number Placeholder 3"/>
          <p:cNvSpPr>
            <a:spLocks noGrp="1"/>
          </p:cNvSpPr>
          <p:nvPr>
            <p:ph type="sldNum" sz="quarter" idx="10"/>
          </p:nvPr>
        </p:nvSpPr>
        <p:spPr/>
        <p:txBody>
          <a:bodyPr/>
          <a:lstStyle/>
          <a:p>
            <a:fld id="{EE897CC6-6B3B-46DE-BD8A-507A20059119}" type="slidenum">
              <a:rPr lang="en-ZA" smtClean="0"/>
              <a:pPr/>
              <a:t>12</a:t>
            </a:fld>
            <a:endParaRPr lang="en-ZA"/>
          </a:p>
        </p:txBody>
      </p:sp>
    </p:spTree>
    <p:extLst>
      <p:ext uri="{BB962C8B-B14F-4D97-AF65-F5344CB8AC3E}">
        <p14:creationId xmlns:p14="http://schemas.microsoft.com/office/powerpoint/2010/main" val="2747141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ZA" dirty="0" smtClean="0"/>
              <a:t>This Table  shows the distribution of the mean malaria incidence rates and case fatality rates in </a:t>
            </a:r>
            <a:r>
              <a:rPr lang="en-ZA" dirty="0" err="1" smtClean="0"/>
              <a:t>Mutale</a:t>
            </a:r>
            <a:r>
              <a:rPr lang="en-ZA" dirty="0" smtClean="0"/>
              <a:t> for the five malaria seasons by age categories</a:t>
            </a:r>
          </a:p>
          <a:p>
            <a:pPr marL="171450" indent="-171450">
              <a:buFont typeface="Arial" pitchFamily="34" charset="0"/>
              <a:buChar char="•"/>
            </a:pPr>
            <a:r>
              <a:rPr lang="en-ZA" dirty="0" smtClean="0"/>
              <a:t> Mean malaria incidence rates increased from 6 cases per 1,000 population per year in children below 5years </a:t>
            </a:r>
          </a:p>
          <a:p>
            <a:pPr marL="171450" indent="-171450">
              <a:buFont typeface="Arial" pitchFamily="34" charset="0"/>
              <a:buChar char="•"/>
            </a:pPr>
            <a:r>
              <a:rPr lang="en-ZA" dirty="0" smtClean="0"/>
              <a:t>to 10 cases per 1,000 population per year in patients above 44 years (p&lt;0.0001). </a:t>
            </a:r>
          </a:p>
          <a:p>
            <a:pPr marL="171450" indent="-171450">
              <a:buFont typeface="Arial" pitchFamily="34" charset="0"/>
              <a:buChar char="•"/>
            </a:pPr>
            <a:r>
              <a:rPr lang="en-ZA" dirty="0" smtClean="0"/>
              <a:t>The mean malaria incidence rates peaked among people aged between 25 and 44 years. </a:t>
            </a:r>
          </a:p>
          <a:p>
            <a:pPr marL="171450" indent="-171450">
              <a:buFont typeface="Arial" pitchFamily="34" charset="0"/>
              <a:buChar char="•"/>
            </a:pPr>
            <a:r>
              <a:rPr lang="en-ZA" dirty="0" smtClean="0"/>
              <a:t>Throughout the five malaria seasons they did not report any malaria deaths in children below 15 years of age.</a:t>
            </a:r>
          </a:p>
          <a:p>
            <a:pPr marL="171450" indent="-171450">
              <a:buFont typeface="Arial" pitchFamily="34" charset="0"/>
              <a:buChar char="•"/>
            </a:pPr>
            <a:r>
              <a:rPr lang="en-ZA" dirty="0" smtClean="0"/>
              <a:t> The case fatality rate rose with increasing age,</a:t>
            </a:r>
          </a:p>
          <a:p>
            <a:pPr marL="171450" indent="-171450">
              <a:buFont typeface="Arial" pitchFamily="34" charset="0"/>
              <a:buChar char="•"/>
            </a:pPr>
            <a:r>
              <a:rPr lang="en-ZA" dirty="0" smtClean="0"/>
              <a:t> from 0% in children below five years to above 1% in people above 44 years of age  (p=0.0001) as shown on the Table</a:t>
            </a:r>
          </a:p>
          <a:p>
            <a:pPr marL="0" indent="0">
              <a:buFont typeface="Arial" pitchFamily="34" charset="0"/>
              <a:buNone/>
            </a:pPr>
            <a:endParaRPr lang="en-ZA" dirty="0"/>
          </a:p>
        </p:txBody>
      </p:sp>
      <p:sp>
        <p:nvSpPr>
          <p:cNvPr id="4" name="Slide Number Placeholder 3"/>
          <p:cNvSpPr>
            <a:spLocks noGrp="1"/>
          </p:cNvSpPr>
          <p:nvPr>
            <p:ph type="sldNum" sz="quarter" idx="10"/>
          </p:nvPr>
        </p:nvSpPr>
        <p:spPr/>
        <p:txBody>
          <a:bodyPr/>
          <a:lstStyle/>
          <a:p>
            <a:fld id="{EE897CC6-6B3B-46DE-BD8A-507A20059119}" type="slidenum">
              <a:rPr lang="en-ZA" smtClean="0"/>
              <a:pPr/>
              <a:t>13</a:t>
            </a:fld>
            <a:endParaRPr lang="en-ZA"/>
          </a:p>
        </p:txBody>
      </p:sp>
    </p:spTree>
    <p:extLst>
      <p:ext uri="{BB962C8B-B14F-4D97-AF65-F5344CB8AC3E}">
        <p14:creationId xmlns:p14="http://schemas.microsoft.com/office/powerpoint/2010/main" val="3732756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ZA" dirty="0" smtClean="0"/>
              <a:t>This Figure  shows the seasonal variation in the transmission of malaria in </a:t>
            </a:r>
            <a:r>
              <a:rPr lang="en-ZA" dirty="0" err="1" smtClean="0"/>
              <a:t>Mutale</a:t>
            </a:r>
            <a:r>
              <a:rPr lang="en-ZA" dirty="0" smtClean="0"/>
              <a:t> during the five year study period.</a:t>
            </a:r>
          </a:p>
          <a:p>
            <a:pPr marL="171450" indent="-171450">
              <a:buFont typeface="Arial" pitchFamily="34" charset="0"/>
              <a:buChar char="•"/>
            </a:pPr>
            <a:r>
              <a:rPr lang="en-ZA" dirty="0" smtClean="0"/>
              <a:t> Malaria transmission in </a:t>
            </a:r>
            <a:r>
              <a:rPr lang="en-ZA" dirty="0" err="1" smtClean="0"/>
              <a:t>Mutale</a:t>
            </a:r>
            <a:r>
              <a:rPr lang="en-ZA" dirty="0" smtClean="0"/>
              <a:t> occurred mostly from September to May, </a:t>
            </a:r>
          </a:p>
          <a:p>
            <a:pPr marL="171450" indent="-171450">
              <a:buFont typeface="Arial" pitchFamily="34" charset="0"/>
              <a:buChar char="•"/>
            </a:pPr>
            <a:r>
              <a:rPr lang="en-ZA" dirty="0" smtClean="0"/>
              <a:t>and the cases became very low during the winter months of June and July.  </a:t>
            </a:r>
          </a:p>
          <a:p>
            <a:pPr marL="171450" indent="-171450">
              <a:buFont typeface="Arial" pitchFamily="34" charset="0"/>
              <a:buChar char="•"/>
            </a:pPr>
            <a:r>
              <a:rPr lang="en-ZA" dirty="0" smtClean="0"/>
              <a:t>The peak incidences decreased gradually over the five years, </a:t>
            </a:r>
          </a:p>
          <a:p>
            <a:pPr marL="171450" indent="-171450">
              <a:buFont typeface="Arial" pitchFamily="34" charset="0"/>
              <a:buChar char="•"/>
            </a:pPr>
            <a:r>
              <a:rPr lang="en-ZA" dirty="0" smtClean="0"/>
              <a:t>with the exception of the 2007-2008 season when there was a surge in malaria cases during March 2008. </a:t>
            </a:r>
          </a:p>
          <a:p>
            <a:pPr marL="171450" indent="-171450">
              <a:buFont typeface="Arial" pitchFamily="34" charset="0"/>
              <a:buChar char="•"/>
            </a:pPr>
            <a:r>
              <a:rPr lang="en-ZA" dirty="0" smtClean="0"/>
              <a:t>The number of imported malaria cases also decreased steadily from 110 cases during the 2005-2006 season, </a:t>
            </a:r>
          </a:p>
          <a:p>
            <a:pPr marL="171450" indent="-171450">
              <a:buFont typeface="Arial" pitchFamily="34" charset="0"/>
              <a:buChar char="•"/>
            </a:pPr>
            <a:r>
              <a:rPr lang="en-ZA" dirty="0" smtClean="0"/>
              <a:t>to 11 cases during the 2009-2010 season. </a:t>
            </a:r>
          </a:p>
          <a:p>
            <a:pPr marL="171450" indent="-171450">
              <a:buFont typeface="Arial" pitchFamily="34" charset="0"/>
              <a:buChar char="•"/>
            </a:pPr>
            <a:r>
              <a:rPr lang="en-ZA" dirty="0" smtClean="0"/>
              <a:t>Of the 831(  %) malaria cases reported during the 2008-2009 season, </a:t>
            </a:r>
          </a:p>
          <a:p>
            <a:pPr marL="171450" indent="-171450">
              <a:buFont typeface="Arial" pitchFamily="34" charset="0"/>
              <a:buChar char="•"/>
            </a:pPr>
            <a:r>
              <a:rPr lang="en-ZA" dirty="0" smtClean="0"/>
              <a:t>590 (71%) had no documentation of the source of the malaria infection</a:t>
            </a:r>
            <a:endParaRPr lang="en-ZA" dirty="0"/>
          </a:p>
        </p:txBody>
      </p:sp>
      <p:sp>
        <p:nvSpPr>
          <p:cNvPr id="4" name="Slide Number Placeholder 3"/>
          <p:cNvSpPr>
            <a:spLocks noGrp="1"/>
          </p:cNvSpPr>
          <p:nvPr>
            <p:ph type="sldNum" sz="quarter" idx="10"/>
          </p:nvPr>
        </p:nvSpPr>
        <p:spPr/>
        <p:txBody>
          <a:bodyPr/>
          <a:lstStyle/>
          <a:p>
            <a:fld id="{EE897CC6-6B3B-46DE-BD8A-507A20059119}" type="slidenum">
              <a:rPr lang="en-ZA" smtClean="0">
                <a:solidFill>
                  <a:prstClr val="black"/>
                </a:solidFill>
              </a:rPr>
              <a:pPr/>
              <a:t>14</a:t>
            </a:fld>
            <a:endParaRPr lang="en-ZA">
              <a:solidFill>
                <a:prstClr val="black"/>
              </a:solidFill>
            </a:endParaRPr>
          </a:p>
        </p:txBody>
      </p:sp>
    </p:spTree>
    <p:extLst>
      <p:ext uri="{BB962C8B-B14F-4D97-AF65-F5344CB8AC3E}">
        <p14:creationId xmlns:p14="http://schemas.microsoft.com/office/powerpoint/2010/main" val="54291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ZA" dirty="0" smtClean="0"/>
              <a:t>This Figure  shows the total number of household structures sprayed during each IRS season and the IRS coverage for each season.</a:t>
            </a:r>
          </a:p>
          <a:p>
            <a:pPr marL="171450" indent="-171450">
              <a:buFont typeface="Arial" pitchFamily="34" charset="0"/>
              <a:buChar char="•"/>
            </a:pPr>
            <a:r>
              <a:rPr lang="en-ZA" dirty="0" smtClean="0"/>
              <a:t> The total structures sprayed decreased by 14% from 55,448 in the 2005-2006 season to 47,806 in the next season,</a:t>
            </a:r>
          </a:p>
          <a:p>
            <a:pPr marL="171450" indent="-171450">
              <a:buFont typeface="Arial" pitchFamily="34" charset="0"/>
              <a:buChar char="•"/>
            </a:pPr>
            <a:r>
              <a:rPr lang="en-ZA" dirty="0" smtClean="0"/>
              <a:t> before increasing sharply (by 74%) to 83,291 household structures during the 2007-2008 malaria season. </a:t>
            </a:r>
          </a:p>
          <a:p>
            <a:pPr marL="171450" indent="-171450">
              <a:buFont typeface="Arial" pitchFamily="34" charset="0"/>
              <a:buChar char="•"/>
            </a:pPr>
            <a:r>
              <a:rPr lang="en-ZA" dirty="0" smtClean="0"/>
              <a:t>A similar trend was observed in the IRS coverage. </a:t>
            </a:r>
            <a:endParaRPr lang="en-ZA" dirty="0"/>
          </a:p>
        </p:txBody>
      </p:sp>
      <p:sp>
        <p:nvSpPr>
          <p:cNvPr id="4" name="Slide Number Placeholder 3"/>
          <p:cNvSpPr>
            <a:spLocks noGrp="1"/>
          </p:cNvSpPr>
          <p:nvPr>
            <p:ph type="sldNum" sz="quarter" idx="10"/>
          </p:nvPr>
        </p:nvSpPr>
        <p:spPr/>
        <p:txBody>
          <a:bodyPr/>
          <a:lstStyle/>
          <a:p>
            <a:fld id="{EE897CC6-6B3B-46DE-BD8A-507A20059119}" type="slidenum">
              <a:rPr lang="en-ZA" smtClean="0">
                <a:solidFill>
                  <a:prstClr val="black"/>
                </a:solidFill>
              </a:rPr>
              <a:pPr/>
              <a:t>15</a:t>
            </a:fld>
            <a:endParaRPr lang="en-ZA">
              <a:solidFill>
                <a:prstClr val="black"/>
              </a:solidFill>
            </a:endParaRPr>
          </a:p>
        </p:txBody>
      </p:sp>
    </p:spTree>
    <p:extLst>
      <p:ext uri="{BB962C8B-B14F-4D97-AF65-F5344CB8AC3E}">
        <p14:creationId xmlns:p14="http://schemas.microsoft.com/office/powerpoint/2010/main" val="3097926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ZA" dirty="0" smtClean="0"/>
              <a:t>One of the targets of the malaria control program in South Africa is to maintain malaria case fatality rates (CFR) below 0.5%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ZA" dirty="0" smtClean="0"/>
              <a:t> </a:t>
            </a:r>
            <a:r>
              <a:rPr kumimoji="0" lang="en-ZA" sz="1200" b="0" i="0" u="none" strike="noStrike" kern="1200" cap="none" spc="0" normalizeH="0" baseline="0" noProof="0" dirty="0" smtClean="0">
                <a:ln>
                  <a:noFill/>
                </a:ln>
                <a:solidFill>
                  <a:prstClr val="black"/>
                </a:solidFill>
                <a:effectLst/>
                <a:uLnTx/>
                <a:uFillTx/>
                <a:latin typeface="+mn-lt"/>
                <a:ea typeface="+mn-ea"/>
                <a:cs typeface="+mn-cs"/>
              </a:rPr>
              <a:t>and CFR was highest among the population above 25 years of age. </a:t>
            </a:r>
            <a:r>
              <a:rPr kumimoji="0" lang="en-ZA" sz="1200" b="0" i="0" u="none" strike="noStrike" kern="1200" cap="none" spc="0" normalizeH="0" baseline="0" noProof="0" dirty="0" err="1" smtClean="0">
                <a:ln>
                  <a:noFill/>
                </a:ln>
                <a:solidFill>
                  <a:prstClr val="black"/>
                </a:solidFill>
                <a:effectLst/>
                <a:uLnTx/>
                <a:uFillTx/>
                <a:latin typeface="+mn-lt"/>
                <a:ea typeface="+mn-ea"/>
                <a:cs typeface="+mn-cs"/>
              </a:rPr>
              <a:t>Exceding</a:t>
            </a:r>
            <a:r>
              <a:rPr kumimoji="0" lang="en-ZA" sz="1200" b="0" i="0" u="none" strike="noStrike" kern="1200" cap="none" spc="0" normalizeH="0" baseline="0" noProof="0" dirty="0" smtClean="0">
                <a:ln>
                  <a:noFill/>
                </a:ln>
                <a:solidFill>
                  <a:prstClr val="black"/>
                </a:solidFill>
                <a:effectLst/>
                <a:uLnTx/>
                <a:uFillTx/>
                <a:latin typeface="+mn-lt"/>
                <a:ea typeface="+mn-ea"/>
                <a:cs typeface="+mn-cs"/>
              </a:rPr>
              <a:t> the 0.5% national target</a:t>
            </a:r>
          </a:p>
          <a:p>
            <a:pPr marL="171450" indent="-171450">
              <a:buFont typeface="Arial" pitchFamily="34" charset="0"/>
              <a:buChar char="•"/>
            </a:pPr>
            <a:r>
              <a:rPr lang="en-ZA" dirty="0" smtClean="0"/>
              <a:t>The </a:t>
            </a:r>
            <a:r>
              <a:rPr lang="en-ZA" dirty="0" smtClean="0"/>
              <a:t>present study revealed that malaria case fatality rates in </a:t>
            </a:r>
            <a:r>
              <a:rPr lang="en-ZA" dirty="0" err="1" smtClean="0"/>
              <a:t>Mutale</a:t>
            </a:r>
            <a:r>
              <a:rPr lang="en-ZA" dirty="0" smtClean="0"/>
              <a:t> increased with age </a:t>
            </a:r>
            <a:r>
              <a:rPr lang="en-ZA" dirty="0" err="1" smtClean="0"/>
              <a:t>btwn</a:t>
            </a:r>
            <a:r>
              <a:rPr lang="en-ZA" baseline="0" dirty="0" smtClean="0"/>
              <a:t> 1.03-1.11/100 000</a:t>
            </a:r>
            <a:endParaRPr lang="en-ZA" dirty="0" smtClean="0"/>
          </a:p>
          <a:p>
            <a:pPr marL="171450" indent="-171450">
              <a:buFont typeface="Arial" pitchFamily="34" charset="0"/>
              <a:buChar char="•"/>
            </a:pPr>
            <a:r>
              <a:rPr lang="en-ZA" dirty="0" smtClean="0"/>
              <a:t>A previous study </a:t>
            </a:r>
            <a:r>
              <a:rPr lang="en-ZA" dirty="0" smtClean="0"/>
              <a:t>conducted in Limpopo </a:t>
            </a:r>
            <a:r>
              <a:rPr lang="en-ZA" dirty="0" smtClean="0"/>
              <a:t>in 2008 </a:t>
            </a:r>
            <a:r>
              <a:rPr lang="en-ZA" dirty="0" smtClean="0"/>
              <a:t>also reported higher malaria CFRs in the older population,</a:t>
            </a:r>
          </a:p>
          <a:p>
            <a:pPr marL="171450" indent="-171450">
              <a:buFont typeface="Arial" pitchFamily="34" charset="0"/>
              <a:buChar char="•"/>
            </a:pPr>
            <a:r>
              <a:rPr lang="en-ZA" dirty="0" smtClean="0"/>
              <a:t> and they attributed this to the possibility of more severe malaria in the elderly </a:t>
            </a:r>
          </a:p>
          <a:p>
            <a:pPr marL="171450" indent="-171450">
              <a:buFont typeface="Arial" pitchFamily="34" charset="0"/>
              <a:buChar char="•"/>
            </a:pPr>
            <a:r>
              <a:rPr lang="en-ZA" dirty="0" smtClean="0"/>
              <a:t>and also the possibly of poor health seeking </a:t>
            </a:r>
            <a:r>
              <a:rPr lang="en-ZA" dirty="0" err="1" smtClean="0"/>
              <a:t>behavior</a:t>
            </a:r>
            <a:r>
              <a:rPr lang="en-ZA" dirty="0" smtClean="0"/>
              <a:t> in this age group</a:t>
            </a:r>
          </a:p>
          <a:p>
            <a:r>
              <a:rPr lang="en-ZA" dirty="0" smtClean="0"/>
              <a:t> </a:t>
            </a:r>
            <a:endParaRPr lang="en-ZA" dirty="0"/>
          </a:p>
        </p:txBody>
      </p:sp>
      <p:sp>
        <p:nvSpPr>
          <p:cNvPr id="4" name="Slide Number Placeholder 3"/>
          <p:cNvSpPr>
            <a:spLocks noGrp="1"/>
          </p:cNvSpPr>
          <p:nvPr>
            <p:ph type="sldNum" sz="quarter" idx="10"/>
          </p:nvPr>
        </p:nvSpPr>
        <p:spPr/>
        <p:txBody>
          <a:bodyPr/>
          <a:lstStyle/>
          <a:p>
            <a:fld id="{EE897CC6-6B3B-46DE-BD8A-507A20059119}" type="slidenum">
              <a:rPr lang="en-ZA" smtClean="0">
                <a:solidFill>
                  <a:prstClr val="black"/>
                </a:solidFill>
              </a:rPr>
              <a:pPr/>
              <a:t>16</a:t>
            </a:fld>
            <a:endParaRPr lang="en-ZA">
              <a:solidFill>
                <a:prstClr val="black"/>
              </a:solidFill>
            </a:endParaRPr>
          </a:p>
        </p:txBody>
      </p:sp>
    </p:spTree>
    <p:extLst>
      <p:ext uri="{BB962C8B-B14F-4D97-AF65-F5344CB8AC3E}">
        <p14:creationId xmlns:p14="http://schemas.microsoft.com/office/powerpoint/2010/main" val="2369044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ZA" sz="1200" b="0" i="0" u="none" strike="noStrike" kern="1200" cap="none" spc="0" normalizeH="0" baseline="0" noProof="0" dirty="0" err="1" smtClean="0">
                <a:ln>
                  <a:noFill/>
                </a:ln>
                <a:solidFill>
                  <a:prstClr val="black"/>
                </a:solidFill>
                <a:effectLst/>
                <a:uLnTx/>
                <a:uFillTx/>
                <a:latin typeface="+mn-lt"/>
                <a:ea typeface="+mn-ea"/>
                <a:cs typeface="+mn-cs"/>
              </a:rPr>
              <a:t>Mutale</a:t>
            </a:r>
            <a:r>
              <a:rPr kumimoji="0" lang="en-ZA" sz="1200" b="0" i="0" u="none" strike="noStrike" kern="1200" cap="none" spc="0" normalizeH="0" baseline="0" noProof="0" dirty="0" smtClean="0">
                <a:ln>
                  <a:noFill/>
                </a:ln>
                <a:solidFill>
                  <a:prstClr val="black"/>
                </a:solidFill>
                <a:effectLst/>
                <a:uLnTx/>
                <a:uFillTx/>
                <a:latin typeface="+mn-lt"/>
                <a:ea typeface="+mn-ea"/>
                <a:cs typeface="+mn-cs"/>
              </a:rPr>
              <a:t> municipality experienced a surge in the incidence of malaria during the 2007-2008 season.(17/1000 population)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ZA" sz="1200" b="0" i="0" u="none" strike="noStrike" kern="1200" cap="none" spc="0" normalizeH="0" baseline="0" noProof="0" dirty="0" smtClean="0">
                <a:ln>
                  <a:noFill/>
                </a:ln>
                <a:solidFill>
                  <a:prstClr val="black"/>
                </a:solidFill>
                <a:effectLst/>
                <a:uLnTx/>
                <a:uFillTx/>
                <a:latin typeface="+mn-lt"/>
                <a:ea typeface="+mn-ea"/>
                <a:cs typeface="+mn-cs"/>
              </a:rPr>
              <a:t> Despite the high IRS coverage achieved during this season exceeding 100%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ZA" sz="1200" b="0" i="0" u="none" strike="noStrike" kern="1200" cap="none" spc="0" normalizeH="0" baseline="0" noProof="0" dirty="0" smtClean="0">
                <a:ln>
                  <a:noFill/>
                </a:ln>
                <a:solidFill>
                  <a:prstClr val="black"/>
                </a:solidFill>
                <a:effectLst/>
                <a:uLnTx/>
                <a:uFillTx/>
                <a:latin typeface="+mn-lt"/>
                <a:ea typeface="+mn-ea"/>
                <a:cs typeface="+mn-cs"/>
              </a:rPr>
              <a:t>This was attributed to an </a:t>
            </a:r>
            <a:r>
              <a:rPr kumimoji="0" lang="en-ZA" sz="1200" b="0" i="0" u="none" strike="noStrike" kern="1200" cap="none" spc="0" normalizeH="0" baseline="0" noProof="0" dirty="0" smtClean="0">
                <a:ln>
                  <a:noFill/>
                </a:ln>
                <a:solidFill>
                  <a:prstClr val="black"/>
                </a:solidFill>
                <a:effectLst/>
                <a:uLnTx/>
                <a:uFillTx/>
                <a:latin typeface="+mn-lt"/>
                <a:ea typeface="+mn-ea"/>
                <a:cs typeface="+mn-cs"/>
              </a:rPr>
              <a:t>outbreak which </a:t>
            </a:r>
            <a:r>
              <a:rPr kumimoji="0" lang="en-ZA" sz="1200" b="0" i="0" u="none" strike="noStrike" kern="1200" cap="none" spc="0" normalizeH="0" baseline="0" noProof="0" dirty="0" err="1" smtClean="0">
                <a:ln>
                  <a:noFill/>
                </a:ln>
                <a:solidFill>
                  <a:prstClr val="black"/>
                </a:solidFill>
                <a:effectLst/>
                <a:uLnTx/>
                <a:uFillTx/>
                <a:latin typeface="+mn-lt"/>
                <a:ea typeface="+mn-ea"/>
                <a:cs typeface="+mn-cs"/>
              </a:rPr>
              <a:t>occured</a:t>
            </a:r>
            <a:r>
              <a:rPr kumimoji="0" lang="en-ZA"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ZA" sz="1200" b="0" i="0" u="none" strike="noStrike" kern="1200" cap="none" spc="0" normalizeH="0" baseline="0" noProof="0" dirty="0" smtClean="0">
                <a:ln>
                  <a:noFill/>
                </a:ln>
                <a:solidFill>
                  <a:prstClr val="black"/>
                </a:solidFill>
                <a:effectLst/>
                <a:uLnTx/>
                <a:uFillTx/>
                <a:latin typeface="+mn-lt"/>
                <a:ea typeface="+mn-ea"/>
                <a:cs typeface="+mn-cs"/>
              </a:rPr>
              <a:t>from March through </a:t>
            </a:r>
            <a:r>
              <a:rPr kumimoji="0" lang="en-ZA" sz="1200" b="0" i="0" u="none" strike="noStrike" kern="1200" cap="none" spc="0" normalizeH="0" baseline="0" noProof="0" dirty="0" smtClean="0">
                <a:ln>
                  <a:noFill/>
                </a:ln>
                <a:solidFill>
                  <a:prstClr val="black"/>
                </a:solidFill>
                <a:effectLst/>
                <a:uLnTx/>
                <a:uFillTx/>
                <a:latin typeface="+mn-lt"/>
                <a:ea typeface="+mn-ea"/>
                <a:cs typeface="+mn-cs"/>
              </a:rPr>
              <a:t>to April  in 2008</a:t>
            </a:r>
            <a:r>
              <a:rPr kumimoji="0" lang="en-ZA" sz="1200" b="0" i="0" u="none" strike="noStrike" kern="1200" cap="none" spc="0" normalizeH="0" baseline="0" noProof="0" dirty="0" smtClean="0">
                <a:ln>
                  <a:noFill/>
                </a:ln>
                <a:solidFill>
                  <a:prstClr val="black"/>
                </a:solidFill>
                <a:effectLst/>
                <a:uLnTx/>
                <a:uFillTx/>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ZA" sz="1200" b="0" i="0" u="none" strike="noStrike" kern="1200" cap="none" spc="0" normalizeH="0" baseline="0" noProof="0" dirty="0" smtClean="0">
                <a:ln>
                  <a:noFill/>
                </a:ln>
                <a:solidFill>
                  <a:prstClr val="black"/>
                </a:solidFill>
                <a:effectLst/>
                <a:uLnTx/>
                <a:uFillTx/>
                <a:latin typeface="+mn-lt"/>
                <a:ea typeface="+mn-ea"/>
                <a:cs typeface="+mn-cs"/>
              </a:rPr>
              <a:t> The outbreak was related to excessive rainfall recorded in the province from January to March 2008. </a:t>
            </a:r>
          </a:p>
        </p:txBody>
      </p:sp>
      <p:sp>
        <p:nvSpPr>
          <p:cNvPr id="4" name="Slide Number Placeholder 3"/>
          <p:cNvSpPr>
            <a:spLocks noGrp="1"/>
          </p:cNvSpPr>
          <p:nvPr>
            <p:ph type="sldNum" sz="quarter" idx="10"/>
          </p:nvPr>
        </p:nvSpPr>
        <p:spPr/>
        <p:txBody>
          <a:bodyPr/>
          <a:lstStyle/>
          <a:p>
            <a:fld id="{EE897CC6-6B3B-46DE-BD8A-507A20059119}" type="slidenum">
              <a:rPr lang="en-ZA" smtClean="0"/>
              <a:pPr/>
              <a:t>17</a:t>
            </a:fld>
            <a:endParaRPr lang="en-ZA"/>
          </a:p>
        </p:txBody>
      </p:sp>
    </p:spTree>
    <p:extLst>
      <p:ext uri="{BB962C8B-B14F-4D97-AF65-F5344CB8AC3E}">
        <p14:creationId xmlns:p14="http://schemas.microsoft.com/office/powerpoint/2010/main" val="1977349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4572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dirty="0" smtClean="0">
                <a:ln>
                  <a:noFill/>
                </a:ln>
                <a:solidFill>
                  <a:prstClr val="black"/>
                </a:solidFill>
                <a:effectLst/>
                <a:uLnTx/>
                <a:uFillTx/>
                <a:latin typeface="Trebuchet MS" pitchFamily="34" charset="0"/>
                <a:ea typeface="+mn-ea"/>
                <a:cs typeface="+mn-cs"/>
              </a:rPr>
              <a:t>Studies have shown that Excessive </a:t>
            </a:r>
            <a:r>
              <a:rPr kumimoji="0" lang="en-ZA" sz="3200" b="0" i="0" u="none" strike="noStrike" kern="1200" cap="none" spc="0" normalizeH="0" baseline="0" noProof="0" dirty="0" smtClean="0">
                <a:ln>
                  <a:noFill/>
                </a:ln>
                <a:solidFill>
                  <a:prstClr val="black"/>
                </a:solidFill>
                <a:effectLst/>
                <a:uLnTx/>
                <a:uFillTx/>
                <a:latin typeface="Trebuchet MS" pitchFamily="34" charset="0"/>
                <a:ea typeface="+mn-ea"/>
                <a:cs typeface="+mn-cs"/>
              </a:rPr>
              <a:t>rainfall </a:t>
            </a:r>
            <a:r>
              <a:rPr kumimoji="0" lang="en-ZA" sz="3200" b="0" i="0" u="none" strike="noStrike" kern="1200" cap="none" spc="0" normalizeH="0" baseline="0" noProof="0" dirty="0" smtClean="0">
                <a:ln>
                  <a:noFill/>
                </a:ln>
                <a:solidFill>
                  <a:prstClr val="black"/>
                </a:solidFill>
                <a:effectLst/>
                <a:uLnTx/>
                <a:uFillTx/>
                <a:latin typeface="Trebuchet MS" pitchFamily="34" charset="0"/>
                <a:ea typeface="+mn-ea"/>
                <a:cs typeface="+mn-cs"/>
              </a:rPr>
              <a:t>can lead to an </a:t>
            </a:r>
            <a:r>
              <a:rPr kumimoji="0" lang="en-ZA" sz="3200" b="0" i="0" u="none" strike="noStrike" kern="1200" cap="none" spc="0" normalizeH="0" baseline="0" noProof="0" dirty="0" smtClean="0">
                <a:ln>
                  <a:noFill/>
                </a:ln>
                <a:solidFill>
                  <a:prstClr val="black"/>
                </a:solidFill>
                <a:effectLst/>
                <a:uLnTx/>
                <a:uFillTx/>
                <a:latin typeface="Trebuchet MS" pitchFamily="34" charset="0"/>
                <a:ea typeface="+mn-ea"/>
                <a:cs typeface="+mn-cs"/>
              </a:rPr>
              <a:t>increase </a:t>
            </a:r>
            <a:r>
              <a:rPr kumimoji="0" lang="en-ZA" sz="3200" b="0" i="0" u="none" strike="noStrike" kern="1200" cap="none" spc="0" normalizeH="0" baseline="0" noProof="0" dirty="0" smtClean="0">
                <a:ln>
                  <a:noFill/>
                </a:ln>
                <a:solidFill>
                  <a:prstClr val="black"/>
                </a:solidFill>
                <a:effectLst/>
                <a:uLnTx/>
                <a:uFillTx/>
                <a:latin typeface="Trebuchet MS" pitchFamily="34" charset="0"/>
                <a:ea typeface="+mn-ea"/>
                <a:cs typeface="+mn-cs"/>
              </a:rPr>
              <a:t>of malaria </a:t>
            </a:r>
            <a:r>
              <a:rPr kumimoji="0" lang="en-ZA" sz="3200" b="0" i="0" u="none" strike="noStrike" kern="1200" cap="none" spc="0" normalizeH="0" baseline="0" noProof="0" dirty="0" smtClean="0">
                <a:ln>
                  <a:noFill/>
                </a:ln>
                <a:solidFill>
                  <a:prstClr val="black"/>
                </a:solidFill>
                <a:effectLst/>
                <a:uLnTx/>
                <a:uFillTx/>
                <a:latin typeface="Trebuchet MS" pitchFamily="34" charset="0"/>
                <a:ea typeface="+mn-ea"/>
                <a:cs typeface="+mn-cs"/>
              </a:rPr>
              <a:t>transmission in various </a:t>
            </a:r>
            <a:r>
              <a:rPr kumimoji="0" lang="en-ZA" sz="3200" b="0" i="0" u="none" strike="noStrike" kern="1200" cap="none" spc="0" normalizeH="0" baseline="0" noProof="0" dirty="0" smtClean="0">
                <a:ln>
                  <a:noFill/>
                </a:ln>
                <a:solidFill>
                  <a:prstClr val="black"/>
                </a:solidFill>
                <a:effectLst/>
                <a:uLnTx/>
                <a:uFillTx/>
                <a:latin typeface="Trebuchet MS" pitchFamily="34" charset="0"/>
                <a:ea typeface="+mn-ea"/>
                <a:cs typeface="+mn-cs"/>
              </a:rPr>
              <a:t>ways: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2400" b="0" i="0" u="none" strike="noStrike" kern="1200" cap="none" spc="0" normalizeH="0" baseline="0" noProof="0" dirty="0" smtClean="0">
                <a:ln>
                  <a:noFill/>
                </a:ln>
                <a:solidFill>
                  <a:prstClr val="black"/>
                </a:solidFill>
                <a:effectLst/>
                <a:uLnTx/>
                <a:uFillTx/>
                <a:latin typeface="Trebuchet MS" pitchFamily="34" charset="0"/>
                <a:ea typeface="+mn-ea"/>
                <a:cs typeface="+mn-cs"/>
              </a:rPr>
              <a:t>Firstly </a:t>
            </a:r>
            <a:r>
              <a:rPr kumimoji="0" lang="en-ZA" sz="2400" b="0" i="0" u="none" strike="noStrike" kern="1200" cap="none" spc="0" normalizeH="0" baseline="0" noProof="0" dirty="0" smtClean="0">
                <a:ln>
                  <a:noFill/>
                </a:ln>
                <a:solidFill>
                  <a:prstClr val="black"/>
                </a:solidFill>
                <a:effectLst/>
                <a:uLnTx/>
                <a:uFillTx/>
                <a:latin typeface="Trebuchet MS" pitchFamily="34" charset="0"/>
                <a:ea typeface="+mn-ea"/>
                <a:cs typeface="+mn-cs"/>
              </a:rPr>
              <a:t>- it provides breeding pools for mosquitoes leading to an increased population of the malaria vector</a:t>
            </a:r>
          </a:p>
          <a:p>
            <a:pPr marL="171450" indent="-171450">
              <a:buFont typeface="Arial" pitchFamily="34" charset="0"/>
              <a:buChar char="•"/>
            </a:pPr>
            <a:r>
              <a:rPr lang="en-ZA" dirty="0" smtClean="0"/>
              <a:t> Secondly, the high temperatures and humidity often associated with high rainfalls, compel people to spend the nights in cooler open areas outside the houses (or with open windows) thus further exposing them to the malaria vectors. </a:t>
            </a:r>
          </a:p>
          <a:p>
            <a:pPr marL="171450" indent="-171450">
              <a:buFont typeface="Arial" pitchFamily="34" charset="0"/>
              <a:buChar char="•"/>
            </a:pPr>
            <a:r>
              <a:rPr lang="en-ZA" dirty="0" smtClean="0"/>
              <a:t>Thirdly, prolonged heavy rainfall interrupts the IRS programme by disrupting the movement of the teams that will be conducting IRS, as some communities become inaccessible due to bad roads, flooding, etc. </a:t>
            </a:r>
          </a:p>
        </p:txBody>
      </p:sp>
      <p:sp>
        <p:nvSpPr>
          <p:cNvPr id="4" name="Slide Number Placeholder 3"/>
          <p:cNvSpPr>
            <a:spLocks noGrp="1"/>
          </p:cNvSpPr>
          <p:nvPr>
            <p:ph type="sldNum" sz="quarter" idx="10"/>
          </p:nvPr>
        </p:nvSpPr>
        <p:spPr/>
        <p:txBody>
          <a:bodyPr/>
          <a:lstStyle/>
          <a:p>
            <a:fld id="{EE897CC6-6B3B-46DE-BD8A-507A20059119}" type="slidenum">
              <a:rPr lang="en-ZA" smtClean="0">
                <a:solidFill>
                  <a:prstClr val="black"/>
                </a:solidFill>
              </a:rPr>
              <a:pPr/>
              <a:t>18</a:t>
            </a:fld>
            <a:endParaRPr lang="en-ZA">
              <a:solidFill>
                <a:prstClr val="black"/>
              </a:solidFill>
            </a:endParaRPr>
          </a:p>
        </p:txBody>
      </p:sp>
    </p:spTree>
    <p:extLst>
      <p:ext uri="{BB962C8B-B14F-4D97-AF65-F5344CB8AC3E}">
        <p14:creationId xmlns:p14="http://schemas.microsoft.com/office/powerpoint/2010/main" val="4223275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ZA" dirty="0" smtClean="0"/>
              <a:t>Our findings </a:t>
            </a:r>
            <a:r>
              <a:rPr lang="en-ZA" dirty="0" smtClean="0"/>
              <a:t>demonstrated an overall decreasing trend in malaria morbidity in </a:t>
            </a:r>
            <a:r>
              <a:rPr lang="en-ZA" dirty="0" err="1" smtClean="0"/>
              <a:t>Mutale</a:t>
            </a:r>
            <a:r>
              <a:rPr lang="en-ZA" dirty="0" smtClean="0"/>
              <a:t> during the five year period under study. </a:t>
            </a:r>
          </a:p>
          <a:p>
            <a:pPr marL="171450" indent="-171450">
              <a:buFont typeface="Arial" pitchFamily="34" charset="0"/>
              <a:buChar char="•"/>
            </a:pPr>
            <a:r>
              <a:rPr lang="en-ZA" dirty="0" smtClean="0"/>
              <a:t>This is in line with patterns that have been reported elsewhere in Limpopo province and in other malaria endemic provinces </a:t>
            </a:r>
          </a:p>
          <a:p>
            <a:pPr marL="171450" indent="-171450">
              <a:buFont typeface="Arial" pitchFamily="34" charset="0"/>
              <a:buChar char="•"/>
            </a:pPr>
            <a:r>
              <a:rPr lang="en-ZA" dirty="0" smtClean="0"/>
              <a:t>The decrease has been attributed to the synergistic effect of the scaling up of IRS in the country </a:t>
            </a:r>
          </a:p>
          <a:p>
            <a:pPr marL="171450" indent="-171450">
              <a:buFont typeface="Arial" pitchFamily="34" charset="0"/>
              <a:buChar char="•"/>
            </a:pPr>
            <a:r>
              <a:rPr lang="en-ZA" dirty="0" smtClean="0"/>
              <a:t>Introduction &amp; Implementation of widespread use of </a:t>
            </a:r>
            <a:r>
              <a:rPr lang="en-ZA" dirty="0" err="1" smtClean="0"/>
              <a:t>Artemisinin</a:t>
            </a:r>
            <a:r>
              <a:rPr lang="en-ZA" dirty="0" smtClean="0"/>
              <a:t>-based Combination Therapy  in the treatment of malaria in 2004) improved the malaria cure rates</a:t>
            </a:r>
          </a:p>
          <a:p>
            <a:pPr marL="171450" indent="-171450">
              <a:buFont typeface="Arial" pitchFamily="34" charset="0"/>
              <a:buChar char="•"/>
            </a:pPr>
            <a:r>
              <a:rPr lang="en-ZA" dirty="0" smtClean="0"/>
              <a:t> The implementation of the tri-national </a:t>
            </a:r>
            <a:r>
              <a:rPr lang="en-ZA" dirty="0" err="1" smtClean="0"/>
              <a:t>Lubombo</a:t>
            </a:r>
            <a:r>
              <a:rPr lang="en-ZA" dirty="0" smtClean="0"/>
              <a:t> Malaria Protocol possibly contributed to the decline in malaria in </a:t>
            </a:r>
            <a:r>
              <a:rPr lang="en-ZA" dirty="0" err="1" smtClean="0"/>
              <a:t>Mutale</a:t>
            </a:r>
            <a:endParaRPr lang="en-ZA" dirty="0" smtClean="0"/>
          </a:p>
          <a:p>
            <a:pPr marL="171450" indent="-171450">
              <a:buFont typeface="Arial" pitchFamily="34" charset="0"/>
              <a:buChar char="•"/>
            </a:pPr>
            <a:r>
              <a:rPr lang="en-ZA" dirty="0" smtClean="0"/>
              <a:t>The protocol which was signed in 1999 by the governments of South Africa, Swaziland and Mozambique as part of the </a:t>
            </a:r>
            <a:r>
              <a:rPr lang="en-ZA" dirty="0" err="1" smtClean="0"/>
              <a:t>Lubombo</a:t>
            </a:r>
            <a:r>
              <a:rPr lang="en-ZA" dirty="0" smtClean="0"/>
              <a:t> Spatial Development Initiative (LSDI) which was aimed at enhancing economic development in the </a:t>
            </a:r>
            <a:r>
              <a:rPr lang="en-ZA" dirty="0" err="1" smtClean="0"/>
              <a:t>Lubombo</a:t>
            </a:r>
            <a:r>
              <a:rPr lang="en-ZA" dirty="0" smtClean="0"/>
              <a:t> region </a:t>
            </a:r>
            <a:endParaRPr lang="en-ZA" dirty="0" smtClean="0"/>
          </a:p>
          <a:p>
            <a:pPr marL="171450" indent="-171450">
              <a:buFont typeface="Arial" pitchFamily="34" charset="0"/>
              <a:buChar char="•"/>
            </a:pPr>
            <a:r>
              <a:rPr lang="en-ZA" dirty="0" smtClean="0"/>
              <a:t>(</a:t>
            </a:r>
            <a:r>
              <a:rPr lang="en-ZA" dirty="0" smtClean="0"/>
              <a:t>a mountainous region shared by the three countries). </a:t>
            </a:r>
          </a:p>
          <a:p>
            <a:pPr marL="171450" indent="-171450">
              <a:buFont typeface="Arial" pitchFamily="34" charset="0"/>
              <a:buChar char="•"/>
            </a:pPr>
            <a:r>
              <a:rPr lang="en-ZA" dirty="0" smtClean="0"/>
              <a:t>The signed protocol has strengthened the vector control (using IRS) </a:t>
            </a:r>
            <a:endParaRPr lang="en-ZA" dirty="0" smtClean="0"/>
          </a:p>
          <a:p>
            <a:pPr marL="171450" indent="-171450">
              <a:buFont typeface="Arial" pitchFamily="34" charset="0"/>
              <a:buChar char="•"/>
            </a:pPr>
            <a:r>
              <a:rPr lang="en-ZA" dirty="0" smtClean="0"/>
              <a:t>and </a:t>
            </a:r>
            <a:r>
              <a:rPr lang="en-ZA" dirty="0" smtClean="0"/>
              <a:t>the case management components of the malaria control programme in the region. </a:t>
            </a:r>
          </a:p>
          <a:p>
            <a:pPr marL="171450" indent="-171450">
              <a:buFont typeface="Arial" pitchFamily="34" charset="0"/>
              <a:buChar char="•"/>
            </a:pPr>
            <a:r>
              <a:rPr lang="en-ZA" dirty="0" smtClean="0"/>
              <a:t>Although </a:t>
            </a:r>
            <a:r>
              <a:rPr lang="en-ZA" dirty="0" err="1" smtClean="0"/>
              <a:t>Mutale</a:t>
            </a:r>
            <a:r>
              <a:rPr lang="en-ZA" dirty="0" smtClean="0"/>
              <a:t> does not directly fall within the </a:t>
            </a:r>
            <a:r>
              <a:rPr lang="en-ZA" dirty="0" err="1" smtClean="0"/>
              <a:t>Lubombo</a:t>
            </a:r>
            <a:r>
              <a:rPr lang="en-ZA" dirty="0" smtClean="0"/>
              <a:t> region</a:t>
            </a:r>
            <a:r>
              <a:rPr lang="en-ZA" dirty="0" smtClean="0"/>
              <a:t>,</a:t>
            </a:r>
          </a:p>
          <a:p>
            <a:pPr marL="171450" indent="-171450">
              <a:buFont typeface="Arial" pitchFamily="34" charset="0"/>
              <a:buChar char="•"/>
            </a:pPr>
            <a:r>
              <a:rPr lang="en-ZA" dirty="0" smtClean="0"/>
              <a:t>But  </a:t>
            </a:r>
            <a:r>
              <a:rPr lang="en-ZA" dirty="0" smtClean="0"/>
              <a:t>the municipality significantly benefited from the reduction in malaria in this </a:t>
            </a:r>
            <a:r>
              <a:rPr lang="en-ZA" dirty="0" err="1" smtClean="0"/>
              <a:t>neighboring</a:t>
            </a:r>
            <a:r>
              <a:rPr lang="en-ZA" dirty="0" smtClean="0"/>
              <a:t> region, through reduction in malaria importation.</a:t>
            </a:r>
          </a:p>
          <a:p>
            <a:pPr marL="0" indent="0">
              <a:buFont typeface="Arial" pitchFamily="34" charset="0"/>
              <a:buNone/>
            </a:pPr>
            <a:endParaRPr lang="en-ZA" dirty="0" smtClean="0"/>
          </a:p>
        </p:txBody>
      </p:sp>
      <p:sp>
        <p:nvSpPr>
          <p:cNvPr id="4" name="Slide Number Placeholder 3"/>
          <p:cNvSpPr>
            <a:spLocks noGrp="1"/>
          </p:cNvSpPr>
          <p:nvPr>
            <p:ph type="sldNum" sz="quarter" idx="10"/>
          </p:nvPr>
        </p:nvSpPr>
        <p:spPr/>
        <p:txBody>
          <a:bodyPr/>
          <a:lstStyle/>
          <a:p>
            <a:fld id="{EE897CC6-6B3B-46DE-BD8A-507A20059119}" type="slidenum">
              <a:rPr lang="en-ZA">
                <a:solidFill>
                  <a:prstClr val="black"/>
                </a:solidFill>
              </a:rPr>
              <a:pPr/>
              <a:t>19</a:t>
            </a:fld>
            <a:endParaRPr lang="en-ZA">
              <a:solidFill>
                <a:prstClr val="black"/>
              </a:solidFill>
            </a:endParaRPr>
          </a:p>
        </p:txBody>
      </p:sp>
    </p:spTree>
    <p:extLst>
      <p:ext uri="{BB962C8B-B14F-4D97-AF65-F5344CB8AC3E}">
        <p14:creationId xmlns:p14="http://schemas.microsoft.com/office/powerpoint/2010/main" val="928490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This the layout of my presentation</a:t>
            </a:r>
            <a:endParaRPr lang="en-ZA" dirty="0"/>
          </a:p>
        </p:txBody>
      </p:sp>
      <p:sp>
        <p:nvSpPr>
          <p:cNvPr id="4" name="Slide Number Placeholder 3"/>
          <p:cNvSpPr>
            <a:spLocks noGrp="1"/>
          </p:cNvSpPr>
          <p:nvPr>
            <p:ph type="sldNum" sz="quarter" idx="10"/>
          </p:nvPr>
        </p:nvSpPr>
        <p:spPr/>
        <p:txBody>
          <a:bodyPr/>
          <a:lstStyle/>
          <a:p>
            <a:fld id="{EE897CC6-6B3B-46DE-BD8A-507A20059119}" type="slidenum">
              <a:rPr lang="en-ZA" smtClean="0"/>
              <a:pPr/>
              <a:t>2</a:t>
            </a:fld>
            <a:endParaRPr lang="en-ZA"/>
          </a:p>
        </p:txBody>
      </p:sp>
    </p:spTree>
    <p:extLst>
      <p:ext uri="{BB962C8B-B14F-4D97-AF65-F5344CB8AC3E}">
        <p14:creationId xmlns:p14="http://schemas.microsoft.com/office/powerpoint/2010/main" val="3191636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ZA" dirty="0" smtClean="0"/>
              <a:t>Indoor residual spraying  is the primary vector control intervention that is used to reduce malaria transmission in South Africa. </a:t>
            </a:r>
          </a:p>
          <a:p>
            <a:pPr marL="171450" indent="-171450">
              <a:buFont typeface="Arial" pitchFamily="34" charset="0"/>
              <a:buChar char="•"/>
            </a:pPr>
            <a:r>
              <a:rPr lang="en-ZA" dirty="0" smtClean="0"/>
              <a:t>Accordingly, IRS is the cornerstone of malaria control efforts in Limpopo </a:t>
            </a:r>
            <a:r>
              <a:rPr lang="en-ZA" dirty="0" smtClean="0"/>
              <a:t>province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3200" b="0" i="0" u="none" strike="noStrike" kern="1200" cap="none" spc="0" normalizeH="0" baseline="0" noProof="0" dirty="0" smtClean="0">
                <a:ln>
                  <a:noFill/>
                </a:ln>
                <a:solidFill>
                  <a:prstClr val="black"/>
                </a:solidFill>
                <a:effectLst/>
                <a:uLnTx/>
                <a:uFillTx/>
                <a:latin typeface="Trebuchet MS" pitchFamily="34" charset="0"/>
                <a:ea typeface="+mn-ea"/>
                <a:cs typeface="+mn-cs"/>
              </a:rPr>
              <a:t>Throughout the period under study the municipality has managed to maintain high IRS coverage's (above 80%)</a:t>
            </a:r>
          </a:p>
          <a:p>
            <a:pPr marL="171450" indent="-171450">
              <a:buFont typeface="Arial" pitchFamily="34" charset="0"/>
              <a:buChar char="•"/>
            </a:pPr>
            <a:r>
              <a:rPr lang="en-ZA" dirty="0" smtClean="0"/>
              <a:t>And sum Studies </a:t>
            </a:r>
            <a:r>
              <a:rPr lang="en-ZA" dirty="0" smtClean="0"/>
              <a:t>have shown that when at least 85% of households in a community are treated or sprayed, </a:t>
            </a:r>
          </a:p>
          <a:p>
            <a:pPr marL="171450" indent="-171450">
              <a:buFont typeface="Arial" pitchFamily="34" charset="0"/>
              <a:buChar char="•"/>
            </a:pPr>
            <a:r>
              <a:rPr lang="en-ZA" dirty="0" smtClean="0"/>
              <a:t>IRS can effectively prevent the transmission of malaria in that population</a:t>
            </a:r>
          </a:p>
          <a:p>
            <a:pPr marL="171450" indent="-171450">
              <a:buFont typeface="Arial" pitchFamily="34" charset="0"/>
              <a:buChar char="•"/>
            </a:pPr>
            <a:r>
              <a:rPr lang="en-ZA" dirty="0" smtClean="0"/>
              <a:t>Hence The </a:t>
            </a:r>
            <a:r>
              <a:rPr lang="en-ZA" dirty="0" smtClean="0"/>
              <a:t>decreasing trend in malaria incidences in </a:t>
            </a:r>
            <a:r>
              <a:rPr lang="en-ZA" dirty="0" err="1" smtClean="0"/>
              <a:t>Mutale</a:t>
            </a:r>
            <a:r>
              <a:rPr lang="en-ZA" dirty="0" smtClean="0"/>
              <a:t> </a:t>
            </a:r>
            <a:endParaRPr lang="en-ZA" dirty="0" smtClean="0"/>
          </a:p>
          <a:p>
            <a:pPr marL="171450" indent="-171450">
              <a:buFont typeface="Arial" pitchFamily="34" charset="0"/>
              <a:buChar char="•"/>
            </a:pPr>
            <a:r>
              <a:rPr lang="en-ZA" dirty="0" smtClean="0"/>
              <a:t>Which suggest </a:t>
            </a:r>
            <a:r>
              <a:rPr lang="en-ZA" dirty="0" smtClean="0"/>
              <a:t>that the malaria control efforts implemented during </a:t>
            </a:r>
            <a:r>
              <a:rPr lang="en-ZA" dirty="0" smtClean="0"/>
              <a:t>this have </a:t>
            </a:r>
            <a:r>
              <a:rPr lang="en-ZA" dirty="0" smtClean="0"/>
              <a:t>been fairly effective. </a:t>
            </a:r>
          </a:p>
          <a:p>
            <a:pPr marL="0" indent="0">
              <a:buFont typeface="Arial" pitchFamily="34" charset="0"/>
              <a:buNone/>
            </a:pPr>
            <a:endParaRPr lang="en-ZA" dirty="0" smtClean="0"/>
          </a:p>
        </p:txBody>
      </p:sp>
      <p:sp>
        <p:nvSpPr>
          <p:cNvPr id="4" name="Slide Number Placeholder 3"/>
          <p:cNvSpPr>
            <a:spLocks noGrp="1"/>
          </p:cNvSpPr>
          <p:nvPr>
            <p:ph type="sldNum" sz="quarter" idx="10"/>
          </p:nvPr>
        </p:nvSpPr>
        <p:spPr/>
        <p:txBody>
          <a:bodyPr/>
          <a:lstStyle/>
          <a:p>
            <a:fld id="{EE897CC6-6B3B-46DE-BD8A-507A20059119}" type="slidenum">
              <a:rPr lang="en-ZA" smtClean="0">
                <a:solidFill>
                  <a:prstClr val="black"/>
                </a:solidFill>
              </a:rPr>
              <a:pPr/>
              <a:t>20</a:t>
            </a:fld>
            <a:endParaRPr lang="en-ZA">
              <a:solidFill>
                <a:prstClr val="black"/>
              </a:solidFill>
            </a:endParaRPr>
          </a:p>
        </p:txBody>
      </p:sp>
    </p:spTree>
    <p:extLst>
      <p:ext uri="{BB962C8B-B14F-4D97-AF65-F5344CB8AC3E}">
        <p14:creationId xmlns:p14="http://schemas.microsoft.com/office/powerpoint/2010/main" val="3976401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ZA" dirty="0" smtClean="0"/>
              <a:t>Our study </a:t>
            </a:r>
            <a:r>
              <a:rPr lang="en-ZA" dirty="0" smtClean="0"/>
              <a:t>has </a:t>
            </a:r>
            <a:r>
              <a:rPr lang="en-ZA" dirty="0" smtClean="0"/>
              <a:t>several limitations that should be taken into account when interpreting the findings. </a:t>
            </a:r>
          </a:p>
          <a:p>
            <a:pPr marL="171450" indent="-171450">
              <a:buFont typeface="Arial" pitchFamily="34" charset="0"/>
              <a:buChar char="•"/>
            </a:pPr>
            <a:r>
              <a:rPr lang="en-ZA" dirty="0" smtClean="0"/>
              <a:t>Firstly, twenty four </a:t>
            </a:r>
            <a:r>
              <a:rPr lang="en-ZA" dirty="0" err="1" smtClean="0"/>
              <a:t>percent</a:t>
            </a:r>
            <a:r>
              <a:rPr lang="en-ZA" dirty="0" smtClean="0"/>
              <a:t> of the malaria cases had no documentation of the location where malaria was presumably contracted. </a:t>
            </a:r>
          </a:p>
          <a:p>
            <a:pPr marL="171450" indent="-171450">
              <a:buFont typeface="Arial" pitchFamily="34" charset="0"/>
              <a:buChar char="•"/>
            </a:pPr>
            <a:r>
              <a:rPr lang="en-ZA" dirty="0" smtClean="0"/>
              <a:t>Some of these could have been people who came for the treatment of the malaria from outside </a:t>
            </a:r>
            <a:r>
              <a:rPr lang="en-ZA" dirty="0" err="1" smtClean="0"/>
              <a:t>Mutale</a:t>
            </a:r>
            <a:r>
              <a:rPr lang="en-ZA" dirty="0" smtClean="0"/>
              <a:t>, and thus could have resulted in an overestimation of the true incidence of malaria in </a:t>
            </a:r>
            <a:r>
              <a:rPr lang="en-ZA" dirty="0" err="1" smtClean="0"/>
              <a:t>Mutale</a:t>
            </a:r>
            <a:r>
              <a:rPr lang="en-ZA" dirty="0" smtClean="0"/>
              <a:t> since we included them in the incidence calculations. </a:t>
            </a:r>
          </a:p>
          <a:p>
            <a:pPr marL="171450" indent="-171450">
              <a:buFont typeface="Arial" pitchFamily="34" charset="0"/>
              <a:buChar char="•"/>
            </a:pPr>
            <a:r>
              <a:rPr lang="en-ZA" dirty="0" smtClean="0"/>
              <a:t>Secondly, though the population of </a:t>
            </a:r>
            <a:r>
              <a:rPr lang="en-ZA" dirty="0" err="1" smtClean="0"/>
              <a:t>Mutale</a:t>
            </a:r>
            <a:r>
              <a:rPr lang="en-ZA" dirty="0" smtClean="0"/>
              <a:t> is administratively divided into villages</a:t>
            </a:r>
            <a:r>
              <a:rPr lang="en-ZA" dirty="0" smtClean="0"/>
              <a:t>,</a:t>
            </a:r>
          </a:p>
          <a:p>
            <a:pPr marL="171450" indent="-171450">
              <a:buFont typeface="Arial" pitchFamily="34" charset="0"/>
              <a:buChar char="•"/>
            </a:pPr>
            <a:r>
              <a:rPr lang="en-ZA" dirty="0" smtClean="0"/>
              <a:t> </a:t>
            </a:r>
            <a:r>
              <a:rPr lang="en-ZA" dirty="0" smtClean="0"/>
              <a:t>we could not obtain village-specific population figures, and thus we could not calculate the malaria incidences at the sub-municipality level to determine the problematic areas in terms of the high risk of malaria transmission. </a:t>
            </a:r>
          </a:p>
          <a:p>
            <a:pPr marL="171450" indent="-171450">
              <a:buFont typeface="Arial" pitchFamily="34" charset="0"/>
              <a:buChar char="•"/>
            </a:pPr>
            <a:r>
              <a:rPr lang="en-ZA" dirty="0" smtClean="0"/>
              <a:t>Similarly the number of household structures per village could not be obtained, thus we could not determine the IRS coverage down to the village level. </a:t>
            </a:r>
          </a:p>
          <a:p>
            <a:pPr marL="171450" indent="-171450">
              <a:buFont typeface="Arial" pitchFamily="34" charset="0"/>
              <a:buChar char="•"/>
            </a:pPr>
            <a:r>
              <a:rPr lang="en-ZA" dirty="0" smtClean="0"/>
              <a:t>The findings would have been more useful if we had managed to map the malaria incidence rates and IRS coverage in </a:t>
            </a:r>
            <a:r>
              <a:rPr lang="en-ZA" dirty="0" err="1" smtClean="0"/>
              <a:t>Mutale</a:t>
            </a:r>
            <a:r>
              <a:rPr lang="en-ZA" dirty="0" smtClean="0"/>
              <a:t> at sub-municipality level.</a:t>
            </a:r>
          </a:p>
          <a:p>
            <a:pPr marL="171450" indent="-171450">
              <a:buFont typeface="Arial" pitchFamily="34" charset="0"/>
              <a:buChar char="•"/>
            </a:pPr>
            <a:r>
              <a:rPr lang="en-ZA" dirty="0" smtClean="0"/>
              <a:t> Thirdly, the data used in this study is routinely collected through the provincial malaria surveillance system, which relies mostly on passive reporting. </a:t>
            </a:r>
          </a:p>
          <a:p>
            <a:pPr marL="171450" indent="-171450">
              <a:buFont typeface="Arial" pitchFamily="34" charset="0"/>
              <a:buChar char="•"/>
            </a:pPr>
            <a:r>
              <a:rPr lang="en-ZA" dirty="0" smtClean="0"/>
              <a:t>It is therefore possible that some malaria cases (or deaths) could have been missed by the system (because of non-reporting, </a:t>
            </a:r>
            <a:r>
              <a:rPr lang="en-ZA" dirty="0" err="1" smtClean="0"/>
              <a:t>mis</a:t>
            </a:r>
            <a:r>
              <a:rPr lang="en-ZA" dirty="0" smtClean="0"/>
              <a:t>-diagnoses, </a:t>
            </a:r>
            <a:r>
              <a:rPr lang="en-ZA" dirty="0" err="1" smtClean="0"/>
              <a:t>etc</a:t>
            </a:r>
            <a:r>
              <a:rPr lang="en-ZA" dirty="0" smtClean="0"/>
              <a:t>), thereby underestimating the true incidence of malaria (or the malaria CFRs). </a:t>
            </a:r>
          </a:p>
          <a:p>
            <a:pPr marL="171450" indent="-171450">
              <a:buFont typeface="Arial" pitchFamily="34" charset="0"/>
              <a:buChar char="•"/>
            </a:pPr>
            <a:r>
              <a:rPr lang="en-ZA" dirty="0" smtClean="0"/>
              <a:t>Further enquiry on how the province derives IRS targets revealed that the actual population of household structures in </a:t>
            </a:r>
            <a:r>
              <a:rPr lang="en-ZA" dirty="0" err="1" smtClean="0"/>
              <a:t>Mutale</a:t>
            </a:r>
            <a:r>
              <a:rPr lang="en-ZA" dirty="0" smtClean="0"/>
              <a:t> municipality is not documented. </a:t>
            </a:r>
          </a:p>
          <a:p>
            <a:pPr marL="171450" indent="-171450">
              <a:buFont typeface="Arial" pitchFamily="34" charset="0"/>
              <a:buChar char="•"/>
            </a:pPr>
            <a:r>
              <a:rPr lang="en-ZA" dirty="0" smtClean="0"/>
              <a:t>During IRS  season planning the programme managers’ estimate the targeted structures </a:t>
            </a:r>
          </a:p>
          <a:p>
            <a:pPr marL="171450" indent="-171450">
              <a:buFont typeface="Arial" pitchFamily="34" charset="0"/>
              <a:buChar char="•"/>
            </a:pPr>
            <a:r>
              <a:rPr lang="en-ZA" dirty="0" smtClean="0"/>
              <a:t>based on the number of household structures that were sprayed in the previous season.</a:t>
            </a:r>
          </a:p>
          <a:p>
            <a:pPr marL="0" indent="0">
              <a:buFont typeface="Arial" pitchFamily="34" charset="0"/>
              <a:buNone/>
            </a:pPr>
            <a:endParaRPr lang="en-ZA" dirty="0"/>
          </a:p>
        </p:txBody>
      </p:sp>
      <p:sp>
        <p:nvSpPr>
          <p:cNvPr id="4" name="Slide Number Placeholder 3"/>
          <p:cNvSpPr>
            <a:spLocks noGrp="1"/>
          </p:cNvSpPr>
          <p:nvPr>
            <p:ph type="sldNum" sz="quarter" idx="10"/>
          </p:nvPr>
        </p:nvSpPr>
        <p:spPr/>
        <p:txBody>
          <a:bodyPr/>
          <a:lstStyle/>
          <a:p>
            <a:fld id="{EE897CC6-6B3B-46DE-BD8A-507A20059119}" type="slidenum">
              <a:rPr lang="en-ZA" smtClean="0">
                <a:solidFill>
                  <a:prstClr val="black"/>
                </a:solidFill>
              </a:rPr>
              <a:pPr/>
              <a:t>21</a:t>
            </a:fld>
            <a:endParaRPr lang="en-ZA">
              <a:solidFill>
                <a:prstClr val="black"/>
              </a:solidFill>
            </a:endParaRPr>
          </a:p>
        </p:txBody>
      </p:sp>
    </p:spTree>
    <p:extLst>
      <p:ext uri="{BB962C8B-B14F-4D97-AF65-F5344CB8AC3E}">
        <p14:creationId xmlns:p14="http://schemas.microsoft.com/office/powerpoint/2010/main" val="1594852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ZA" dirty="0" smtClean="0"/>
              <a:t>Our recommendations</a:t>
            </a:r>
            <a:r>
              <a:rPr lang="en-ZA" baseline="0" dirty="0" smtClean="0"/>
              <a:t> to the </a:t>
            </a:r>
            <a:r>
              <a:rPr lang="en-ZA" dirty="0" smtClean="0"/>
              <a:t>MCP in Limpopo </a:t>
            </a:r>
            <a:r>
              <a:rPr lang="en-ZA" dirty="0" smtClean="0"/>
              <a:t>are:</a:t>
            </a:r>
            <a:endParaRPr lang="en-ZA" dirty="0" smtClean="0"/>
          </a:p>
          <a:p>
            <a:pPr marL="171450" indent="-171450">
              <a:buFont typeface="Arial" pitchFamily="34" charset="0"/>
              <a:buChar char="•"/>
            </a:pPr>
            <a:r>
              <a:rPr lang="en-ZA" dirty="0" smtClean="0"/>
              <a:t>to strengthen the surveillance, reporting and the capturing of the data in the provincial malaria information system</a:t>
            </a:r>
          </a:p>
          <a:p>
            <a:pPr marL="171450" indent="-171450">
              <a:buFont typeface="Arial" pitchFamily="34" charset="0"/>
              <a:buChar char="•"/>
            </a:pPr>
            <a:r>
              <a:rPr lang="en-ZA" dirty="0" smtClean="0"/>
              <a:t>This is especially important for areas like </a:t>
            </a:r>
            <a:r>
              <a:rPr lang="en-ZA" dirty="0" err="1" smtClean="0"/>
              <a:t>Mutale</a:t>
            </a:r>
            <a:r>
              <a:rPr lang="en-ZA" dirty="0" smtClean="0"/>
              <a:t> Municipality where there is high potential for malaria importation through the porous borders with Zimbabwe and Mozambique, countries which remain highly </a:t>
            </a:r>
            <a:r>
              <a:rPr lang="en-ZA" dirty="0" smtClean="0"/>
              <a:t> </a:t>
            </a:r>
            <a:r>
              <a:rPr lang="en-ZA" dirty="0" smtClean="0"/>
              <a:t>endemic. </a:t>
            </a:r>
          </a:p>
          <a:p>
            <a:pPr marL="171450" indent="-171450">
              <a:buFont typeface="Arial" pitchFamily="34" charset="0"/>
              <a:buChar char="•"/>
            </a:pPr>
            <a:r>
              <a:rPr lang="en-ZA" dirty="0" smtClean="0"/>
              <a:t>working  </a:t>
            </a:r>
            <a:r>
              <a:rPr lang="en-ZA" dirty="0" smtClean="0"/>
              <a:t>closely with the local community leaders in order to obtain accurate figures for the </a:t>
            </a:r>
            <a:r>
              <a:rPr lang="en-ZA" dirty="0" smtClean="0"/>
              <a:t>population &amp; </a:t>
            </a:r>
            <a:r>
              <a:rPr lang="en-ZA" dirty="0" smtClean="0"/>
              <a:t>house structure </a:t>
            </a:r>
            <a:r>
              <a:rPr lang="en-ZA" dirty="0" smtClean="0"/>
              <a:t>at </a:t>
            </a:r>
            <a:r>
              <a:rPr lang="en-ZA" dirty="0" smtClean="0"/>
              <a:t>community level. </a:t>
            </a:r>
            <a:endParaRPr lang="en-ZA" dirty="0" smtClean="0"/>
          </a:p>
          <a:p>
            <a:pPr marL="171450" indent="-171450">
              <a:buFont typeface="Arial" pitchFamily="34" charset="0"/>
              <a:buChar char="•"/>
            </a:pPr>
            <a:r>
              <a:rPr lang="en-ZA" dirty="0" smtClean="0"/>
              <a:t>And to also Regularly update of the number of household structures targeted for IRS</a:t>
            </a:r>
          </a:p>
          <a:p>
            <a:pPr marL="0" indent="0">
              <a:buFont typeface="Arial" pitchFamily="34" charset="0"/>
              <a:buNone/>
            </a:pPr>
            <a:endParaRPr lang="en-ZA" dirty="0"/>
          </a:p>
        </p:txBody>
      </p:sp>
      <p:sp>
        <p:nvSpPr>
          <p:cNvPr id="4" name="Slide Number Placeholder 3"/>
          <p:cNvSpPr>
            <a:spLocks noGrp="1"/>
          </p:cNvSpPr>
          <p:nvPr>
            <p:ph type="sldNum" sz="quarter" idx="10"/>
          </p:nvPr>
        </p:nvSpPr>
        <p:spPr/>
        <p:txBody>
          <a:bodyPr/>
          <a:lstStyle/>
          <a:p>
            <a:fld id="{EE897CC6-6B3B-46DE-BD8A-507A20059119}" type="slidenum">
              <a:rPr lang="en-ZA" smtClean="0">
                <a:solidFill>
                  <a:prstClr val="black"/>
                </a:solidFill>
              </a:rPr>
              <a:pPr/>
              <a:t>22</a:t>
            </a:fld>
            <a:endParaRPr lang="en-ZA">
              <a:solidFill>
                <a:prstClr val="black"/>
              </a:solidFill>
            </a:endParaRPr>
          </a:p>
        </p:txBody>
      </p:sp>
    </p:spTree>
    <p:extLst>
      <p:ext uri="{BB962C8B-B14F-4D97-AF65-F5344CB8AC3E}">
        <p14:creationId xmlns:p14="http://schemas.microsoft.com/office/powerpoint/2010/main" val="3097471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ZA" dirty="0" smtClean="0"/>
              <a:t>Patients diagnosed should </a:t>
            </a:r>
            <a:r>
              <a:rPr lang="en-ZA" dirty="0" smtClean="0"/>
              <a:t>be </a:t>
            </a:r>
            <a:r>
              <a:rPr lang="en-ZA" dirty="0" err="1" smtClean="0"/>
              <a:t>thoruoghly</a:t>
            </a:r>
            <a:r>
              <a:rPr lang="en-ZA" dirty="0" smtClean="0"/>
              <a:t> </a:t>
            </a:r>
            <a:r>
              <a:rPr lang="en-ZA" dirty="0" smtClean="0"/>
              <a:t>investigated</a:t>
            </a:r>
          </a:p>
          <a:p>
            <a:pPr marL="171450" indent="-171450">
              <a:buFont typeface="Arial" pitchFamily="34" charset="0"/>
              <a:buChar char="•"/>
            </a:pPr>
            <a:r>
              <a:rPr lang="en-ZA" dirty="0" smtClean="0"/>
              <a:t>     - i.e. to </a:t>
            </a:r>
            <a:r>
              <a:rPr lang="en-ZA" dirty="0" err="1" smtClean="0"/>
              <a:t>detrmine</a:t>
            </a:r>
            <a:r>
              <a:rPr lang="en-ZA" dirty="0" smtClean="0"/>
              <a:t> whether they were locally transmitted or imported</a:t>
            </a:r>
          </a:p>
          <a:p>
            <a:pPr marL="171450" indent="-171450">
              <a:buFont typeface="Arial" pitchFamily="34" charset="0"/>
              <a:buChar char="•"/>
            </a:pPr>
            <a:r>
              <a:rPr lang="en-ZA" dirty="0" smtClean="0"/>
              <a:t>As the country moves forward with the malaria elimination efforts, it is crucial to monitor trends in morbidity and mortality due to malaria in the affected populations, in order to guide and refine control interventions. </a:t>
            </a:r>
          </a:p>
          <a:p>
            <a:pPr marL="171450" indent="-171450">
              <a:buFont typeface="Arial" pitchFamily="34" charset="0"/>
              <a:buChar char="•"/>
            </a:pPr>
            <a:r>
              <a:rPr lang="en-ZA" dirty="0" smtClean="0"/>
              <a:t>THANK YOU</a:t>
            </a:r>
            <a:endParaRPr lang="en-ZA" dirty="0"/>
          </a:p>
        </p:txBody>
      </p:sp>
      <p:sp>
        <p:nvSpPr>
          <p:cNvPr id="4" name="Slide Number Placeholder 3"/>
          <p:cNvSpPr>
            <a:spLocks noGrp="1"/>
          </p:cNvSpPr>
          <p:nvPr>
            <p:ph type="sldNum" sz="quarter" idx="10"/>
          </p:nvPr>
        </p:nvSpPr>
        <p:spPr/>
        <p:txBody>
          <a:bodyPr/>
          <a:lstStyle/>
          <a:p>
            <a:fld id="{EE897CC6-6B3B-46DE-BD8A-507A20059119}" type="slidenum">
              <a:rPr lang="en-ZA" smtClean="0">
                <a:solidFill>
                  <a:prstClr val="black"/>
                </a:solidFill>
              </a:rPr>
              <a:pPr/>
              <a:t>23</a:t>
            </a:fld>
            <a:endParaRPr lang="en-ZA">
              <a:solidFill>
                <a:prstClr val="black"/>
              </a:solidFill>
            </a:endParaRPr>
          </a:p>
        </p:txBody>
      </p:sp>
    </p:spTree>
    <p:extLst>
      <p:ext uri="{BB962C8B-B14F-4D97-AF65-F5344CB8AC3E}">
        <p14:creationId xmlns:p14="http://schemas.microsoft.com/office/powerpoint/2010/main" val="3574185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ZA" dirty="0" smtClean="0"/>
              <a:t>The authors are grateful to the</a:t>
            </a:r>
            <a:r>
              <a:rPr lang="en-ZA" baseline="0" dirty="0" smtClean="0"/>
              <a:t> contribution to the following bodies</a:t>
            </a:r>
          </a:p>
          <a:p>
            <a:pPr marL="171450" indent="-171450">
              <a:buFont typeface="Arial" pitchFamily="34" charset="0"/>
              <a:buChar char="•"/>
            </a:pPr>
            <a:r>
              <a:rPr lang="en-ZA" baseline="0" dirty="0" smtClean="0"/>
              <a:t>THANK YOU</a:t>
            </a:r>
          </a:p>
        </p:txBody>
      </p:sp>
      <p:sp>
        <p:nvSpPr>
          <p:cNvPr id="4" name="Slide Number Placeholder 3"/>
          <p:cNvSpPr>
            <a:spLocks noGrp="1"/>
          </p:cNvSpPr>
          <p:nvPr>
            <p:ph type="sldNum" sz="quarter" idx="10"/>
          </p:nvPr>
        </p:nvSpPr>
        <p:spPr/>
        <p:txBody>
          <a:bodyPr/>
          <a:lstStyle/>
          <a:p>
            <a:fld id="{EE897CC6-6B3B-46DE-BD8A-507A20059119}" type="slidenum">
              <a:rPr lang="en-ZA" smtClean="0">
                <a:solidFill>
                  <a:prstClr val="black"/>
                </a:solidFill>
              </a:rPr>
              <a:pPr/>
              <a:t>26</a:t>
            </a:fld>
            <a:endParaRPr lang="en-ZA">
              <a:solidFill>
                <a:prstClr val="black"/>
              </a:solidFill>
            </a:endParaRPr>
          </a:p>
        </p:txBody>
      </p:sp>
    </p:spTree>
    <p:extLst>
      <p:ext uri="{BB962C8B-B14F-4D97-AF65-F5344CB8AC3E}">
        <p14:creationId xmlns:p14="http://schemas.microsoft.com/office/powerpoint/2010/main" val="3978044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ZA" dirty="0" smtClean="0"/>
              <a:t>Malaria is a major public health concern in many parts of the world, </a:t>
            </a:r>
            <a:endParaRPr lang="en-ZA" dirty="0" smtClean="0"/>
          </a:p>
          <a:p>
            <a:pPr marL="171450" indent="-171450">
              <a:buFont typeface="Arial" pitchFamily="34" charset="0"/>
              <a:buChar char="•"/>
            </a:pPr>
            <a:r>
              <a:rPr lang="en-ZA" dirty="0" smtClean="0"/>
              <a:t>especially </a:t>
            </a:r>
            <a:r>
              <a:rPr lang="en-ZA" dirty="0" smtClean="0"/>
              <a:t>in Sub-Saharan Africa where at least 60% of the global malaria cases and 90% of the deaths occur. </a:t>
            </a:r>
          </a:p>
          <a:p>
            <a:pPr marL="171450" indent="-171450">
              <a:buFont typeface="Arial" pitchFamily="34" charset="0"/>
              <a:buChar char="•"/>
            </a:pPr>
            <a:r>
              <a:rPr lang="en-ZA" dirty="0" smtClean="0"/>
              <a:t>The disease is a leading cause of morbidity and mortality, mostly affecting young children (below five years of age) and pregnant women (1,2).</a:t>
            </a:r>
          </a:p>
          <a:p>
            <a:pPr marL="171450" indent="-171450">
              <a:buFont typeface="Arial" pitchFamily="34" charset="0"/>
              <a:buChar char="•"/>
            </a:pPr>
            <a:r>
              <a:rPr lang="en-ZA" dirty="0" smtClean="0"/>
              <a:t>Malaria is endemic in some parts of South Africa. </a:t>
            </a:r>
          </a:p>
          <a:p>
            <a:pPr marL="171450" indent="-171450">
              <a:buFont typeface="Arial" pitchFamily="34" charset="0"/>
              <a:buChar char="•"/>
            </a:pPr>
            <a:r>
              <a:rPr lang="en-ZA" dirty="0" smtClean="0"/>
              <a:t>And The country has a well established malaria control programme, </a:t>
            </a:r>
          </a:p>
          <a:p>
            <a:pPr marL="171450" indent="-171450">
              <a:buFont typeface="Arial" pitchFamily="34" charset="0"/>
              <a:buChar char="•"/>
            </a:pPr>
            <a:r>
              <a:rPr lang="en-ZA" dirty="0" smtClean="0"/>
              <a:t>and has implemented malaria control interventions since the 1930s (3). </a:t>
            </a:r>
          </a:p>
          <a:p>
            <a:pPr marL="171450" indent="-171450">
              <a:buFont typeface="Arial" pitchFamily="34" charset="0"/>
              <a:buChar char="•"/>
            </a:pPr>
            <a:r>
              <a:rPr lang="en-ZA" dirty="0" smtClean="0"/>
              <a:t>And the disease </a:t>
            </a:r>
            <a:r>
              <a:rPr lang="en-ZA" dirty="0" smtClean="0"/>
              <a:t>is now limited to the low lying north-eastern parts of Limpopo, Mpumalanga and </a:t>
            </a:r>
            <a:r>
              <a:rPr lang="en-ZA" dirty="0" err="1" smtClean="0"/>
              <a:t>KwaZulu</a:t>
            </a:r>
            <a:r>
              <a:rPr lang="en-ZA" dirty="0" smtClean="0"/>
              <a:t> Natal Provinces, </a:t>
            </a:r>
          </a:p>
          <a:p>
            <a:pPr marL="171450" indent="-171450">
              <a:buFont typeface="Arial" pitchFamily="34" charset="0"/>
              <a:buChar char="•"/>
            </a:pPr>
            <a:r>
              <a:rPr lang="en-ZA" dirty="0" smtClean="0"/>
              <a:t>along the borders with Zimbabwe and </a:t>
            </a:r>
            <a:r>
              <a:rPr lang="en-ZA" dirty="0" smtClean="0"/>
              <a:t>Mozambique</a:t>
            </a:r>
            <a:endParaRPr lang="en-ZA" dirty="0" smtClean="0"/>
          </a:p>
          <a:p>
            <a:pPr marL="0" indent="0">
              <a:buFont typeface="Arial" pitchFamily="34" charset="0"/>
              <a:buNone/>
            </a:pPr>
            <a:endParaRPr lang="en-ZA" dirty="0"/>
          </a:p>
        </p:txBody>
      </p:sp>
      <p:sp>
        <p:nvSpPr>
          <p:cNvPr id="4" name="Slide Number Placeholder 3"/>
          <p:cNvSpPr>
            <a:spLocks noGrp="1"/>
          </p:cNvSpPr>
          <p:nvPr>
            <p:ph type="sldNum" sz="quarter" idx="10"/>
          </p:nvPr>
        </p:nvSpPr>
        <p:spPr/>
        <p:txBody>
          <a:bodyPr/>
          <a:lstStyle/>
          <a:p>
            <a:fld id="{EE897CC6-6B3B-46DE-BD8A-507A20059119}" type="slidenum">
              <a:rPr lang="en-ZA" smtClean="0"/>
              <a:pPr/>
              <a:t>3</a:t>
            </a:fld>
            <a:endParaRPr lang="en-ZA"/>
          </a:p>
        </p:txBody>
      </p:sp>
    </p:spTree>
    <p:extLst>
      <p:ext uri="{BB962C8B-B14F-4D97-AF65-F5344CB8AC3E}">
        <p14:creationId xmlns:p14="http://schemas.microsoft.com/office/powerpoint/2010/main" val="2542788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ZA" dirty="0" smtClean="0"/>
              <a:t>Over the past decade, </a:t>
            </a:r>
          </a:p>
          <a:p>
            <a:pPr marL="171450" indent="-171450">
              <a:buFont typeface="Arial" pitchFamily="34" charset="0"/>
              <a:buChar char="•"/>
            </a:pPr>
            <a:r>
              <a:rPr lang="en-ZA" dirty="0" smtClean="0"/>
              <a:t>Limpopo province has reported the largest proportion of the malaria cases diagnosed in South Africa each year (5).</a:t>
            </a:r>
          </a:p>
          <a:p>
            <a:pPr marL="171450" indent="-171450">
              <a:buFont typeface="Arial" pitchFamily="34" charset="0"/>
              <a:buChar char="•"/>
            </a:pPr>
            <a:r>
              <a:rPr lang="en-ZA" dirty="0" smtClean="0"/>
              <a:t> The majority of the cases have been diagnosed in </a:t>
            </a:r>
            <a:r>
              <a:rPr lang="en-ZA" dirty="0" err="1" smtClean="0"/>
              <a:t>Mutale</a:t>
            </a:r>
            <a:r>
              <a:rPr lang="en-ZA" dirty="0" smtClean="0"/>
              <a:t> Local Municipality, which is located at the north-eastern border of Vhembe District, along the border with Zimbabwe and Mozambique (4,5).</a:t>
            </a:r>
          </a:p>
          <a:p>
            <a:pPr marL="171450" indent="-171450">
              <a:buFont typeface="Arial" pitchFamily="34" charset="0"/>
              <a:buChar char="•"/>
            </a:pPr>
            <a:endParaRPr lang="en-ZA" dirty="0"/>
          </a:p>
        </p:txBody>
      </p:sp>
      <p:sp>
        <p:nvSpPr>
          <p:cNvPr id="4" name="Slide Number Placeholder 3"/>
          <p:cNvSpPr>
            <a:spLocks noGrp="1"/>
          </p:cNvSpPr>
          <p:nvPr>
            <p:ph type="sldNum" sz="quarter" idx="10"/>
          </p:nvPr>
        </p:nvSpPr>
        <p:spPr/>
        <p:txBody>
          <a:bodyPr/>
          <a:lstStyle/>
          <a:p>
            <a:fld id="{EE897CC6-6B3B-46DE-BD8A-507A20059119}" type="slidenum">
              <a:rPr lang="en-ZA" smtClean="0"/>
              <a:pPr/>
              <a:t>4</a:t>
            </a:fld>
            <a:endParaRPr lang="en-ZA"/>
          </a:p>
        </p:txBody>
      </p:sp>
    </p:spTree>
    <p:extLst>
      <p:ext uri="{BB962C8B-B14F-4D97-AF65-F5344CB8AC3E}">
        <p14:creationId xmlns:p14="http://schemas.microsoft.com/office/powerpoint/2010/main" val="3886134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This is the geographical location of </a:t>
            </a:r>
            <a:r>
              <a:rPr lang="en-ZA" dirty="0" err="1" smtClean="0"/>
              <a:t>Mutale</a:t>
            </a:r>
            <a:r>
              <a:rPr lang="en-ZA" dirty="0" smtClean="0"/>
              <a:t> Municipality</a:t>
            </a:r>
            <a:endParaRPr lang="en-ZA" dirty="0"/>
          </a:p>
        </p:txBody>
      </p:sp>
      <p:sp>
        <p:nvSpPr>
          <p:cNvPr id="4" name="Slide Number Placeholder 3"/>
          <p:cNvSpPr>
            <a:spLocks noGrp="1"/>
          </p:cNvSpPr>
          <p:nvPr>
            <p:ph type="sldNum" sz="quarter" idx="10"/>
          </p:nvPr>
        </p:nvSpPr>
        <p:spPr/>
        <p:txBody>
          <a:bodyPr/>
          <a:lstStyle/>
          <a:p>
            <a:fld id="{EE897CC6-6B3B-46DE-BD8A-507A20059119}" type="slidenum">
              <a:rPr lang="en-ZA" smtClean="0"/>
              <a:pPr/>
              <a:t>5</a:t>
            </a:fld>
            <a:endParaRPr lang="en-ZA"/>
          </a:p>
        </p:txBody>
      </p:sp>
    </p:spTree>
    <p:extLst>
      <p:ext uri="{BB962C8B-B14F-4D97-AF65-F5344CB8AC3E}">
        <p14:creationId xmlns:p14="http://schemas.microsoft.com/office/powerpoint/2010/main" val="1574109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ZA" dirty="0" smtClean="0"/>
              <a:t>South Africa has set a target to eliminate local mosquito-borne transmission of malaria by the year 2018.</a:t>
            </a:r>
          </a:p>
          <a:p>
            <a:pPr marL="171450" indent="-171450">
              <a:buFont typeface="Arial" pitchFamily="34" charset="0"/>
              <a:buChar char="•"/>
            </a:pPr>
            <a:r>
              <a:rPr lang="en-ZA" dirty="0" smtClean="0"/>
              <a:t> According to the World Health Organization (WHO), malaria elimination can be envisaged when the malaria control programme is succeeding in reducing the burden of morbidity and mortality to marginal levels</a:t>
            </a:r>
          </a:p>
          <a:p>
            <a:pPr marL="171450" indent="-171450">
              <a:buFont typeface="Arial" pitchFamily="34" charset="0"/>
              <a:buChar char="•"/>
            </a:pPr>
            <a:r>
              <a:rPr lang="en-ZA" dirty="0" smtClean="0"/>
              <a:t> Accordingly, as the country moves forward with the malaria elimination efforts, it is crucial to monitor trends in morbidity and mortality due to malaria in the affected populations, in order to guide and refine control interventions</a:t>
            </a:r>
            <a:endParaRPr lang="en-ZA" dirty="0"/>
          </a:p>
        </p:txBody>
      </p:sp>
      <p:sp>
        <p:nvSpPr>
          <p:cNvPr id="4" name="Slide Number Placeholder 3"/>
          <p:cNvSpPr>
            <a:spLocks noGrp="1"/>
          </p:cNvSpPr>
          <p:nvPr>
            <p:ph type="sldNum" sz="quarter" idx="10"/>
          </p:nvPr>
        </p:nvSpPr>
        <p:spPr/>
        <p:txBody>
          <a:bodyPr/>
          <a:lstStyle/>
          <a:p>
            <a:fld id="{EE897CC6-6B3B-46DE-BD8A-507A20059119}" type="slidenum">
              <a:rPr lang="en-ZA" smtClean="0"/>
              <a:pPr/>
              <a:t>6</a:t>
            </a:fld>
            <a:endParaRPr lang="en-ZA"/>
          </a:p>
        </p:txBody>
      </p:sp>
    </p:spTree>
    <p:extLst>
      <p:ext uri="{BB962C8B-B14F-4D97-AF65-F5344CB8AC3E}">
        <p14:creationId xmlns:p14="http://schemas.microsoft.com/office/powerpoint/2010/main" val="930183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ZA" dirty="0" smtClean="0"/>
              <a:t>The aim of the study is To describe the trends in malaria incidence  and Indoor Residual Spraying (IRS) patterns in </a:t>
            </a:r>
            <a:r>
              <a:rPr lang="en-ZA" dirty="0" err="1" smtClean="0"/>
              <a:t>Mutale</a:t>
            </a:r>
            <a:r>
              <a:rPr lang="en-ZA" dirty="0" smtClean="0"/>
              <a:t>  Municipality between 2005 and 2010 in order to evaluate the malaria elimination strategy in the province</a:t>
            </a:r>
          </a:p>
          <a:p>
            <a:endParaRPr lang="en-ZA" dirty="0"/>
          </a:p>
        </p:txBody>
      </p:sp>
      <p:sp>
        <p:nvSpPr>
          <p:cNvPr id="4" name="Slide Number Placeholder 3"/>
          <p:cNvSpPr>
            <a:spLocks noGrp="1"/>
          </p:cNvSpPr>
          <p:nvPr>
            <p:ph type="sldNum" sz="quarter" idx="10"/>
          </p:nvPr>
        </p:nvSpPr>
        <p:spPr/>
        <p:txBody>
          <a:bodyPr/>
          <a:lstStyle/>
          <a:p>
            <a:fld id="{EE897CC6-6B3B-46DE-BD8A-507A20059119}" type="slidenum">
              <a:rPr lang="en-ZA" smtClean="0"/>
              <a:pPr/>
              <a:t>7</a:t>
            </a:fld>
            <a:endParaRPr lang="en-ZA"/>
          </a:p>
        </p:txBody>
      </p:sp>
    </p:spTree>
    <p:extLst>
      <p:ext uri="{BB962C8B-B14F-4D97-AF65-F5344CB8AC3E}">
        <p14:creationId xmlns:p14="http://schemas.microsoft.com/office/powerpoint/2010/main" val="901866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ZA" dirty="0" smtClean="0"/>
              <a:t>The purpose of the study is to evaluate the impact of malaria indoor residual household spraying program (IRS) that is implemented in the </a:t>
            </a:r>
            <a:r>
              <a:rPr lang="en-ZA" dirty="0" err="1" smtClean="0"/>
              <a:t>Mutale</a:t>
            </a:r>
            <a:r>
              <a:rPr lang="en-ZA" dirty="0" smtClean="0"/>
              <a:t> Local Municipality using the secondary data on IRS </a:t>
            </a:r>
          </a:p>
          <a:p>
            <a:pPr marL="171450" indent="-171450">
              <a:buFont typeface="Arial" pitchFamily="34" charset="0"/>
              <a:buChar char="•"/>
            </a:pPr>
            <a:r>
              <a:rPr lang="en-ZA" dirty="0" smtClean="0"/>
              <a:t>during the period of July 2005 to June 2010. </a:t>
            </a:r>
            <a:endParaRPr lang="en-ZA" dirty="0"/>
          </a:p>
        </p:txBody>
      </p:sp>
      <p:sp>
        <p:nvSpPr>
          <p:cNvPr id="4" name="Slide Number Placeholder 3"/>
          <p:cNvSpPr>
            <a:spLocks noGrp="1"/>
          </p:cNvSpPr>
          <p:nvPr>
            <p:ph type="sldNum" sz="quarter" idx="10"/>
          </p:nvPr>
        </p:nvSpPr>
        <p:spPr/>
        <p:txBody>
          <a:bodyPr/>
          <a:lstStyle/>
          <a:p>
            <a:fld id="{EE897CC6-6B3B-46DE-BD8A-507A20059119}" type="slidenum">
              <a:rPr lang="en-ZA" smtClean="0"/>
              <a:pPr/>
              <a:t>8</a:t>
            </a:fld>
            <a:endParaRPr lang="en-ZA"/>
          </a:p>
        </p:txBody>
      </p:sp>
    </p:spTree>
    <p:extLst>
      <p:ext uri="{BB962C8B-B14F-4D97-AF65-F5344CB8AC3E}">
        <p14:creationId xmlns:p14="http://schemas.microsoft.com/office/powerpoint/2010/main" val="1857409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ZA" dirty="0" smtClean="0"/>
              <a:t>We conducted Retrospective </a:t>
            </a:r>
            <a:r>
              <a:rPr lang="en-ZA" dirty="0" smtClean="0"/>
              <a:t>Descriptive epidemiological analysis of malaria data routinely collected through </a:t>
            </a:r>
            <a:r>
              <a:rPr lang="en-ZA" dirty="0" smtClean="0"/>
              <a:t>the provincial </a:t>
            </a:r>
            <a:r>
              <a:rPr lang="en-ZA" dirty="0" smtClean="0"/>
              <a:t>malaria information system between July 2005 and June 2010. </a:t>
            </a:r>
          </a:p>
          <a:p>
            <a:pPr marL="171450" indent="-171450">
              <a:buFont typeface="Arial" pitchFamily="34" charset="0"/>
              <a:buChar char="•"/>
            </a:pPr>
            <a:r>
              <a:rPr lang="en-ZA" dirty="0" smtClean="0"/>
              <a:t>Study sample: Malaria cases reported in </a:t>
            </a:r>
            <a:r>
              <a:rPr lang="en-ZA" dirty="0" err="1" smtClean="0"/>
              <a:t>Mutale</a:t>
            </a:r>
            <a:r>
              <a:rPr lang="en-ZA" dirty="0" smtClean="0"/>
              <a:t> </a:t>
            </a:r>
          </a:p>
          <a:p>
            <a:pPr marL="171450" indent="-171450">
              <a:buFont typeface="Arial" pitchFamily="34" charset="0"/>
              <a:buChar char="•"/>
            </a:pPr>
            <a:r>
              <a:rPr lang="en-ZA" dirty="0" smtClean="0"/>
              <a:t>IRS data for 2005-2010 malaria seasons</a:t>
            </a:r>
          </a:p>
          <a:p>
            <a:pPr marL="171450" indent="-171450">
              <a:buFont typeface="Arial" pitchFamily="34" charset="0"/>
              <a:buChar char="•"/>
            </a:pPr>
            <a:r>
              <a:rPr lang="en-ZA" dirty="0" err="1" smtClean="0"/>
              <a:t>Epi</a:t>
            </a:r>
            <a:r>
              <a:rPr lang="en-ZA" dirty="0" smtClean="0"/>
              <a:t> </a:t>
            </a:r>
            <a:r>
              <a:rPr lang="en-ZA" dirty="0" smtClean="0"/>
              <a:t>Info (version 3.3.2) was used to </a:t>
            </a:r>
            <a:r>
              <a:rPr lang="en-ZA" dirty="0" err="1" smtClean="0"/>
              <a:t>analyze</a:t>
            </a:r>
            <a:r>
              <a:rPr lang="en-ZA" dirty="0" smtClean="0"/>
              <a:t> data</a:t>
            </a:r>
          </a:p>
          <a:p>
            <a:pPr marL="171450" indent="-171450">
              <a:buFont typeface="Arial" pitchFamily="34" charset="0"/>
              <a:buChar char="•"/>
            </a:pPr>
            <a:endParaRPr lang="en-ZA" dirty="0"/>
          </a:p>
        </p:txBody>
      </p:sp>
      <p:sp>
        <p:nvSpPr>
          <p:cNvPr id="4" name="Slide Number Placeholder 3"/>
          <p:cNvSpPr>
            <a:spLocks noGrp="1"/>
          </p:cNvSpPr>
          <p:nvPr>
            <p:ph type="sldNum" sz="quarter" idx="10"/>
          </p:nvPr>
        </p:nvSpPr>
        <p:spPr/>
        <p:txBody>
          <a:bodyPr/>
          <a:lstStyle/>
          <a:p>
            <a:fld id="{EE897CC6-6B3B-46DE-BD8A-507A20059119}" type="slidenum">
              <a:rPr lang="en-ZA" smtClean="0"/>
              <a:pPr/>
              <a:t>9</a:t>
            </a:fld>
            <a:endParaRPr lang="en-ZA"/>
          </a:p>
        </p:txBody>
      </p:sp>
    </p:spTree>
    <p:extLst>
      <p:ext uri="{BB962C8B-B14F-4D97-AF65-F5344CB8AC3E}">
        <p14:creationId xmlns:p14="http://schemas.microsoft.com/office/powerpoint/2010/main" val="1641575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212EA45-0EF5-4A8F-B6D5-AADA155657BE}" type="datetimeFigureOut">
              <a:rPr lang="en-ZA" smtClean="0"/>
              <a:pPr/>
              <a:t>2012/11/01</a:t>
            </a:fld>
            <a:endParaRPr lang="en-ZA"/>
          </a:p>
        </p:txBody>
      </p:sp>
      <p:sp>
        <p:nvSpPr>
          <p:cNvPr id="17" name="Footer Placeholder 16"/>
          <p:cNvSpPr>
            <a:spLocks noGrp="1"/>
          </p:cNvSpPr>
          <p:nvPr>
            <p:ph type="ftr" sz="quarter" idx="11"/>
          </p:nvPr>
        </p:nvSpPr>
        <p:spPr>
          <a:xfrm>
            <a:off x="5410200" y="4205288"/>
            <a:ext cx="1295400" cy="457200"/>
          </a:xfrm>
        </p:spPr>
        <p:txBody>
          <a:bodyPr/>
          <a:lstStyle/>
          <a:p>
            <a:endParaRPr lang="en-ZA"/>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38E940D-2D9E-4EB0-A505-3788959FE46D}"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12EA45-0EF5-4A8F-B6D5-AADA155657BE}" type="datetimeFigureOut">
              <a:rPr lang="en-ZA" smtClean="0"/>
              <a:pPr/>
              <a:t>2012/11/01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38E940D-2D9E-4EB0-A505-3788959FE46D}"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12EA45-0EF5-4A8F-B6D5-AADA155657BE}" type="datetimeFigureOut">
              <a:rPr lang="en-ZA" smtClean="0"/>
              <a:pPr/>
              <a:t>2012/11/01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38E940D-2D9E-4EB0-A505-3788959FE46D}" type="slidenum">
              <a:rPr lang="en-ZA" smtClean="0"/>
              <a:pPr/>
              <a:t>‹#›</a:t>
            </a:fld>
            <a:endParaRPr lang="en-Z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37921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55594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346633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235463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260841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867594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961498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63498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12EA45-0EF5-4A8F-B6D5-AADA155657BE}" type="datetimeFigureOut">
              <a:rPr lang="en-ZA" smtClean="0"/>
              <a:pPr/>
              <a:t>2012/11/01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38E940D-2D9E-4EB0-A505-3788959FE46D}" type="slidenum">
              <a:rPr lang="en-ZA" smtClean="0"/>
              <a:pPr/>
              <a:t>‹#›</a:t>
            </a:fld>
            <a:endParaRPr lang="en-Z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37489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824641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690299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01139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701304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7798984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32658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70011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446300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925270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212EA45-0EF5-4A8F-B6D5-AADA155657BE}" type="datetimeFigureOut">
              <a:rPr lang="en-ZA" smtClean="0"/>
              <a:pPr/>
              <a:t>2012/11/01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38E940D-2D9E-4EB0-A505-3788959FE46D}" type="slidenum">
              <a:rPr lang="en-ZA" smtClean="0"/>
              <a:pPr/>
              <a:t>‹#›</a:t>
            </a:fld>
            <a:endParaRPr lang="en-Z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929866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7592256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683832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451737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5397586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5022207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4444541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5218612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9700296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1523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12EA45-0EF5-4A8F-B6D5-AADA155657BE}" type="datetimeFigureOut">
              <a:rPr lang="en-ZA" smtClean="0"/>
              <a:pPr/>
              <a:t>2012/11/01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38E940D-2D9E-4EB0-A505-3788959FE46D}" type="slidenum">
              <a:rPr lang="en-ZA" smtClean="0"/>
              <a:pPr/>
              <a:t>‹#›</a:t>
            </a:fld>
            <a:endParaRPr lang="en-Z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162968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4984911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068210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4476311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7715492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5817312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2629967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7736820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5559044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241715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7212EA45-0EF5-4A8F-B6D5-AADA155657BE}" type="datetimeFigureOut">
              <a:rPr lang="en-ZA" smtClean="0"/>
              <a:pPr/>
              <a:t>2012/11/01</a:t>
            </a:fld>
            <a:endParaRPr lang="en-ZA"/>
          </a:p>
        </p:txBody>
      </p:sp>
      <p:sp>
        <p:nvSpPr>
          <p:cNvPr id="27" name="Slide Number Placeholder 26"/>
          <p:cNvSpPr>
            <a:spLocks noGrp="1"/>
          </p:cNvSpPr>
          <p:nvPr>
            <p:ph type="sldNum" sz="quarter" idx="11"/>
          </p:nvPr>
        </p:nvSpPr>
        <p:spPr/>
        <p:txBody>
          <a:bodyPr rtlCol="0"/>
          <a:lstStyle/>
          <a:p>
            <a:fld id="{938E940D-2D9E-4EB0-A505-3788959FE46D}" type="slidenum">
              <a:rPr lang="en-ZA" smtClean="0"/>
              <a:pPr/>
              <a:t>‹#›</a:t>
            </a:fld>
            <a:endParaRPr lang="en-ZA"/>
          </a:p>
        </p:txBody>
      </p:sp>
      <p:sp>
        <p:nvSpPr>
          <p:cNvPr id="28" name="Footer Placeholder 27"/>
          <p:cNvSpPr>
            <a:spLocks noGrp="1"/>
          </p:cNvSpPr>
          <p:nvPr>
            <p:ph type="ftr" sz="quarter" idx="12"/>
          </p:nvPr>
        </p:nvSpPr>
        <p:spPr/>
        <p:txBody>
          <a:bodyPr rtlCol="0"/>
          <a:lstStyle/>
          <a:p>
            <a:endParaRPr lang="en-Z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1016865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9727304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8758606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3051644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5520274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4821975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1938807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730341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7624659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237344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7212EA45-0EF5-4A8F-B6D5-AADA155657BE}" type="datetimeFigureOut">
              <a:rPr lang="en-ZA" smtClean="0"/>
              <a:pPr/>
              <a:t>2012/11/01</a:t>
            </a:fld>
            <a:endParaRPr lang="en-ZA"/>
          </a:p>
        </p:txBody>
      </p:sp>
      <p:sp>
        <p:nvSpPr>
          <p:cNvPr id="4" name="Footer Placeholder 3"/>
          <p:cNvSpPr>
            <a:spLocks noGrp="1"/>
          </p:cNvSpPr>
          <p:nvPr>
            <p:ph type="ftr" sz="quarter" idx="11"/>
          </p:nvPr>
        </p:nvSpPr>
        <p:spPr>
          <a:xfrm>
            <a:off x="5257800" y="612648"/>
            <a:ext cx="1325880" cy="457200"/>
          </a:xfrm>
        </p:spPr>
        <p:txBody>
          <a:bodyPr/>
          <a:lstStyle/>
          <a:p>
            <a:endParaRPr lang="en-ZA"/>
          </a:p>
        </p:txBody>
      </p:sp>
      <p:sp>
        <p:nvSpPr>
          <p:cNvPr id="5" name="Slide Number Placeholder 4"/>
          <p:cNvSpPr>
            <a:spLocks noGrp="1"/>
          </p:cNvSpPr>
          <p:nvPr>
            <p:ph type="sldNum" sz="quarter" idx="12"/>
          </p:nvPr>
        </p:nvSpPr>
        <p:spPr>
          <a:xfrm>
            <a:off x="8174736" y="2272"/>
            <a:ext cx="762000" cy="365760"/>
          </a:xfrm>
        </p:spPr>
        <p:txBody>
          <a:bodyPr/>
          <a:lstStyle/>
          <a:p>
            <a:fld id="{938E940D-2D9E-4EB0-A505-3788959FE46D}" type="slidenum">
              <a:rPr lang="en-ZA" smtClean="0"/>
              <a:pPr/>
              <a:t>‹#›</a:t>
            </a:fld>
            <a:endParaRPr lang="en-Z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7685187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4973857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3386982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9101975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6747111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207673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0320362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1288499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5997803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461689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12EA45-0EF5-4A8F-B6D5-AADA155657BE}" type="datetimeFigureOut">
              <a:rPr lang="en-ZA" smtClean="0"/>
              <a:pPr/>
              <a:t>2012/11/01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938E940D-2D9E-4EB0-A505-3788959FE46D}" type="slidenum">
              <a:rPr lang="en-ZA" smtClean="0"/>
              <a:pPr/>
              <a:t>‹#›</a:t>
            </a:fld>
            <a:endParaRPr lang="en-Z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980206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8371010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9463537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4182120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4022848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9077456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1365176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1476499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801267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97114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12EA45-0EF5-4A8F-B6D5-AADA155657BE}" type="datetimeFigureOut">
              <a:rPr lang="en-ZA" smtClean="0"/>
              <a:pPr/>
              <a:t>2012/11/01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38E940D-2D9E-4EB0-A505-3788959FE46D}" type="slidenum">
              <a:rPr lang="en-ZA" smtClean="0"/>
              <a:pPr/>
              <a:t>‹#›</a:t>
            </a:fld>
            <a:endParaRPr lang="en-ZA"/>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8205025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5892028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0471433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9845527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2904997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6191464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8799709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7179776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0344058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723474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212EA45-0EF5-4A8F-B6D5-AADA155657BE}" type="datetimeFigureOut">
              <a:rPr lang="en-ZA" smtClean="0"/>
              <a:pPr/>
              <a:t>2012/11/01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38E940D-2D9E-4EB0-A505-3788959FE46D}" type="slidenum">
              <a:rPr lang="en-ZA" smtClean="0"/>
              <a:pPr/>
              <a:t>‹#›</a:t>
            </a:fld>
            <a:endParaRPr lang="en-ZA"/>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5112665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1686709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622374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7887578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5556941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3175718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7306912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0675150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266759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38139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212EA45-0EF5-4A8F-B6D5-AADA155657BE}" type="datetimeFigureOut">
              <a:rPr lang="en-ZA" smtClean="0"/>
              <a:pPr/>
              <a:t>2012/11/01</a:t>
            </a:fld>
            <a:endParaRPr lang="en-ZA"/>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ZA"/>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38E940D-2D9E-4EB0-A505-3788959FE46D}"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4451476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1612542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1368076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7916876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35403101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8945498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91917084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2A3EA-3D54-4E60-8C5C-85BD7D2664E3}" type="datetimeFigureOut">
              <a:rPr lang="en-ZA" smtClean="0">
                <a:solidFill>
                  <a:prstClr val="black">
                    <a:tint val="75000"/>
                  </a:prstClr>
                </a:solidFill>
              </a:rPr>
              <a:pPr/>
              <a:t>2012/11/01</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FB787-4DBA-4A8A-B62A-7D5DEF30F24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15148394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60648"/>
            <a:ext cx="9144000" cy="2016223"/>
          </a:xfrm>
        </p:spPr>
        <p:txBody>
          <a:bodyPr>
            <a:noAutofit/>
          </a:bodyPr>
          <a:lstStyle/>
          <a:p>
            <a:pPr algn="l"/>
            <a:r>
              <a:rPr lang="en-ZA" sz="3200" dirty="0" smtClean="0"/>
              <a:t>Trends in malaria incidence and indoor residual spraying coverage in </a:t>
            </a:r>
            <a:r>
              <a:rPr lang="en-ZA" sz="3200" dirty="0" err="1" smtClean="0"/>
              <a:t>Mutale</a:t>
            </a:r>
            <a:r>
              <a:rPr lang="en-ZA" sz="3200" dirty="0" smtClean="0"/>
              <a:t> Municipality, Vhembe District, Limpopo Province, 2005 to 2010</a:t>
            </a:r>
            <a:endParaRPr lang="en-ZA" sz="3200" dirty="0"/>
          </a:p>
        </p:txBody>
      </p:sp>
      <p:sp>
        <p:nvSpPr>
          <p:cNvPr id="3" name="Subtitle 2"/>
          <p:cNvSpPr>
            <a:spLocks noGrp="1"/>
          </p:cNvSpPr>
          <p:nvPr>
            <p:ph type="subTitle" idx="1"/>
          </p:nvPr>
        </p:nvSpPr>
        <p:spPr>
          <a:xfrm>
            <a:off x="179512" y="2348880"/>
            <a:ext cx="8568952" cy="1752600"/>
          </a:xfrm>
        </p:spPr>
        <p:txBody>
          <a:bodyPr>
            <a:noAutofit/>
          </a:bodyPr>
          <a:lstStyle/>
          <a:p>
            <a:r>
              <a:rPr lang="en-ZA" sz="2400" b="1" u="sng" dirty="0" smtClean="0">
                <a:solidFill>
                  <a:schemeClr val="bg1"/>
                </a:solidFill>
              </a:rPr>
              <a:t>Ester Khosa</a:t>
            </a:r>
            <a:r>
              <a:rPr lang="en-ZA" sz="2400" b="1" u="sng" baseline="30000" dirty="0" smtClean="0">
                <a:solidFill>
                  <a:schemeClr val="bg1"/>
                </a:solidFill>
              </a:rPr>
              <a:t>1,2</a:t>
            </a:r>
            <a:r>
              <a:rPr lang="en-ZA" sz="2400" dirty="0" smtClean="0">
                <a:solidFill>
                  <a:schemeClr val="bg1"/>
                </a:solidFill>
              </a:rPr>
              <a:t>, L. Kuonza</a:t>
            </a:r>
            <a:r>
              <a:rPr lang="en-ZA" sz="2400" baseline="30000" dirty="0" smtClean="0">
                <a:solidFill>
                  <a:schemeClr val="bg1"/>
                </a:solidFill>
              </a:rPr>
              <a:t>1,2</a:t>
            </a:r>
            <a:r>
              <a:rPr lang="en-ZA" sz="2400" dirty="0" smtClean="0">
                <a:solidFill>
                  <a:schemeClr val="bg1"/>
                </a:solidFill>
              </a:rPr>
              <a:t>, E. </a:t>
            </a:r>
            <a:r>
              <a:rPr lang="en-ZA" sz="2400" dirty="0" err="1" smtClean="0">
                <a:solidFill>
                  <a:schemeClr val="bg1"/>
                </a:solidFill>
              </a:rPr>
              <a:t>Maimela</a:t>
            </a:r>
            <a:r>
              <a:rPr lang="en-ZA" sz="2400" dirty="0" smtClean="0">
                <a:solidFill>
                  <a:schemeClr val="bg1"/>
                </a:solidFill>
              </a:rPr>
              <a:t> </a:t>
            </a:r>
            <a:r>
              <a:rPr lang="en-ZA" sz="2400" baseline="30000" dirty="0" smtClean="0">
                <a:solidFill>
                  <a:schemeClr val="bg1"/>
                </a:solidFill>
              </a:rPr>
              <a:t>3</a:t>
            </a:r>
            <a:r>
              <a:rPr lang="en-ZA" sz="2400" dirty="0" smtClean="0">
                <a:solidFill>
                  <a:schemeClr val="bg1"/>
                </a:solidFill>
              </a:rPr>
              <a:t>, P. Kruger </a:t>
            </a:r>
            <a:r>
              <a:rPr lang="en-ZA" sz="2400" baseline="30000" dirty="0" smtClean="0">
                <a:solidFill>
                  <a:schemeClr val="bg1"/>
                </a:solidFill>
              </a:rPr>
              <a:t>3</a:t>
            </a:r>
          </a:p>
          <a:p>
            <a:pPr algn="just"/>
            <a:r>
              <a:rPr lang="en-ZA" sz="2000" baseline="30000" dirty="0" smtClean="0">
                <a:solidFill>
                  <a:schemeClr val="bg1"/>
                </a:solidFill>
              </a:rPr>
              <a:t>1</a:t>
            </a:r>
            <a:r>
              <a:rPr lang="en-ZA" sz="2000" dirty="0" smtClean="0">
                <a:solidFill>
                  <a:schemeClr val="bg1"/>
                </a:solidFill>
              </a:rPr>
              <a:t>South African Field Epidemiology and Laboratory Training Programme; </a:t>
            </a:r>
            <a:r>
              <a:rPr lang="en-ZA" sz="2000" baseline="30000" dirty="0" smtClean="0">
                <a:solidFill>
                  <a:schemeClr val="bg1"/>
                </a:solidFill>
              </a:rPr>
              <a:t>2</a:t>
            </a:r>
            <a:r>
              <a:rPr lang="en-ZA" sz="2000" dirty="0" smtClean="0">
                <a:solidFill>
                  <a:schemeClr val="bg1"/>
                </a:solidFill>
              </a:rPr>
              <a:t>School of Health System and Public Health, University of Pretoria; </a:t>
            </a:r>
            <a:r>
              <a:rPr lang="en-ZA" sz="2000" baseline="30000" dirty="0" smtClean="0">
                <a:solidFill>
                  <a:schemeClr val="bg1"/>
                </a:solidFill>
              </a:rPr>
              <a:t>3</a:t>
            </a:r>
            <a:r>
              <a:rPr lang="en-ZA" sz="2000" dirty="0" smtClean="0">
                <a:solidFill>
                  <a:schemeClr val="bg1"/>
                </a:solidFill>
              </a:rPr>
              <a:t>Limpopo Department of Health and Social Development </a:t>
            </a:r>
          </a:p>
          <a:p>
            <a:endParaRPr lang="en-ZA" sz="2400" dirty="0">
              <a:solidFill>
                <a:schemeClr val="tx1"/>
              </a:solidFill>
            </a:endParaRPr>
          </a:p>
        </p:txBody>
      </p:sp>
      <p:sp>
        <p:nvSpPr>
          <p:cNvPr id="4" name="Footer Placeholder 3"/>
          <p:cNvSpPr>
            <a:spLocks noGrp="1"/>
          </p:cNvSpPr>
          <p:nvPr>
            <p:ph type="ftr" sz="quarter" idx="11"/>
          </p:nvPr>
        </p:nvSpPr>
        <p:spPr>
          <a:xfrm>
            <a:off x="395536" y="5733256"/>
            <a:ext cx="8280920" cy="988219"/>
          </a:xfrm>
        </p:spPr>
        <p:txBody>
          <a:bodyPr/>
          <a:lstStyle/>
          <a:p>
            <a:endParaRPr lang="en-ZA" dirty="0"/>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5692474"/>
            <a:ext cx="1512167" cy="113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5652070"/>
            <a:ext cx="1450603" cy="1172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1164" y="5652070"/>
            <a:ext cx="3043123" cy="107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4328" y="5509487"/>
            <a:ext cx="1368152" cy="1256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396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lstStyle/>
          <a:p>
            <a:pPr algn="l"/>
            <a:r>
              <a:rPr lang="en-ZA" dirty="0" smtClean="0"/>
              <a:t>Results</a:t>
            </a:r>
            <a:endParaRPr lang="en-ZA" dirty="0"/>
          </a:p>
        </p:txBody>
      </p:sp>
      <p:sp>
        <p:nvSpPr>
          <p:cNvPr id="3" name="Content Placeholder 2"/>
          <p:cNvSpPr>
            <a:spLocks noGrp="1"/>
          </p:cNvSpPr>
          <p:nvPr>
            <p:ph idx="1"/>
          </p:nvPr>
        </p:nvSpPr>
        <p:spPr>
          <a:xfrm>
            <a:off x="395536" y="1772816"/>
            <a:ext cx="8291264" cy="4801720"/>
          </a:xfrm>
        </p:spPr>
        <p:txBody>
          <a:bodyPr>
            <a:normAutofit/>
          </a:bodyPr>
          <a:lstStyle/>
          <a:p>
            <a:r>
              <a:rPr lang="en-ZA" dirty="0" smtClean="0"/>
              <a:t>4663 malaria cases  were diagnosed</a:t>
            </a:r>
          </a:p>
          <a:p>
            <a:pPr>
              <a:buNone/>
            </a:pPr>
            <a:endParaRPr lang="en-ZA" dirty="0" smtClean="0"/>
          </a:p>
          <a:p>
            <a:pPr lvl="1"/>
            <a:r>
              <a:rPr lang="en-ZA" dirty="0" smtClean="0"/>
              <a:t>3161(68.2%) captured as locally transmitted  cases</a:t>
            </a:r>
          </a:p>
          <a:p>
            <a:pPr lvl="1"/>
            <a:r>
              <a:rPr lang="en-ZA" dirty="0" smtClean="0"/>
              <a:t>55% male </a:t>
            </a:r>
          </a:p>
          <a:p>
            <a:pPr lvl="1"/>
            <a:r>
              <a:rPr lang="en-ZA" dirty="0" smtClean="0"/>
              <a:t>2 pregnant women</a:t>
            </a:r>
          </a:p>
          <a:p>
            <a:pPr lvl="1"/>
            <a:r>
              <a:rPr lang="en-ZA" dirty="0" smtClean="0"/>
              <a:t>16 deaths – no death in &lt; 15 years</a:t>
            </a:r>
          </a:p>
          <a:p>
            <a:pPr lvl="1"/>
            <a:r>
              <a:rPr lang="en-ZA" dirty="0" smtClean="0"/>
              <a:t>25-34yrs mostly affected age group</a:t>
            </a:r>
          </a:p>
          <a:p>
            <a:endParaRPr lang="en-ZA" dirty="0"/>
          </a:p>
        </p:txBody>
      </p:sp>
    </p:spTree>
    <p:extLst>
      <p:ext uri="{BB962C8B-B14F-4D97-AF65-F5344CB8AC3E}">
        <p14:creationId xmlns:p14="http://schemas.microsoft.com/office/powerpoint/2010/main" val="4008390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8013576" cy="936104"/>
          </a:xfrm>
        </p:spPr>
        <p:txBody>
          <a:bodyPr>
            <a:noAutofit/>
          </a:bodyPr>
          <a:lstStyle/>
          <a:p>
            <a:pPr algn="l"/>
            <a:r>
              <a:rPr lang="en-ZA" sz="2000" dirty="0">
                <a:solidFill>
                  <a:schemeClr val="tx1"/>
                </a:solidFill>
              </a:rPr>
              <a:t>Figure 2</a:t>
            </a:r>
            <a:r>
              <a:rPr lang="en-ZA" sz="2000" dirty="0" smtClean="0">
                <a:solidFill>
                  <a:schemeClr val="tx1"/>
                </a:solidFill>
              </a:rPr>
              <a:t>: </a:t>
            </a:r>
            <a:r>
              <a:rPr lang="en-ZA" sz="2000" dirty="0">
                <a:solidFill>
                  <a:schemeClr val="tx1"/>
                </a:solidFill>
              </a:rPr>
              <a:t>Distribution of diagnosed malaria cases and their origin by malaria season, </a:t>
            </a:r>
            <a:r>
              <a:rPr lang="en-ZA" sz="2000" dirty="0" err="1">
                <a:solidFill>
                  <a:schemeClr val="tx1"/>
                </a:solidFill>
              </a:rPr>
              <a:t>Mutale</a:t>
            </a:r>
            <a:r>
              <a:rPr lang="en-ZA" sz="2000" dirty="0">
                <a:solidFill>
                  <a:schemeClr val="tx1"/>
                </a:solidFill>
              </a:rPr>
              <a:t> Municipality, Limpopo province, July 2005 to June 2010</a:t>
            </a:r>
            <a:r>
              <a:rPr lang="en-ZA" sz="2000" dirty="0"/>
              <a:t/>
            </a:r>
            <a:br>
              <a:rPr lang="en-ZA" sz="2000" dirty="0"/>
            </a:br>
            <a:endParaRPr lang="en-ZA" sz="2000" dirty="0"/>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68560" y="1340768"/>
            <a:ext cx="982109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0577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8147248" cy="936104"/>
          </a:xfrm>
        </p:spPr>
        <p:txBody>
          <a:bodyPr>
            <a:noAutofit/>
          </a:bodyPr>
          <a:lstStyle/>
          <a:p>
            <a:pPr algn="l"/>
            <a:r>
              <a:rPr lang="en-ZA" sz="1800" dirty="0" smtClean="0"/>
              <a:t>Figure 3: Distribution of malaria incidence rates and case fatality rates per </a:t>
            </a:r>
            <a:r>
              <a:rPr lang="en-ZA" sz="2000" dirty="0" smtClean="0"/>
              <a:t>malaria</a:t>
            </a:r>
            <a:r>
              <a:rPr lang="en-ZA" sz="1800" dirty="0" smtClean="0"/>
              <a:t> season, </a:t>
            </a:r>
            <a:r>
              <a:rPr lang="en-ZA" sz="1800" dirty="0" err="1" smtClean="0"/>
              <a:t>Mutale</a:t>
            </a:r>
            <a:r>
              <a:rPr lang="en-ZA" sz="1800" dirty="0" smtClean="0"/>
              <a:t> Municipality, Limpopo province, July 2005 to June 2010</a:t>
            </a:r>
            <a:endParaRPr lang="en-ZA" sz="1800" dirty="0"/>
          </a:p>
        </p:txBody>
      </p:sp>
      <p:pic>
        <p:nvPicPr>
          <p:cNvPr id="1229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988840"/>
            <a:ext cx="7407319" cy="4463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a:xfrm>
            <a:off x="899592" y="6381328"/>
            <a:ext cx="7416824" cy="365125"/>
          </a:xfrm>
        </p:spPr>
        <p:txBody>
          <a:bodyPr/>
          <a:lstStyle/>
          <a:p>
            <a:r>
              <a:rPr lang="en-ZA" dirty="0" smtClean="0">
                <a:solidFill>
                  <a:schemeClr val="tx1"/>
                </a:solidFill>
              </a:rPr>
              <a:t>CFR=case fatality rate; IR=Incidence rate. Incidence calculations excluded imported and untraceable malaria cases</a:t>
            </a:r>
            <a:endParaRPr lang="en-ZA" dirty="0">
              <a:solidFill>
                <a:schemeClr val="tx1"/>
              </a:solidFill>
            </a:endParaRPr>
          </a:p>
        </p:txBody>
      </p:sp>
    </p:spTree>
    <p:extLst>
      <p:ext uri="{BB962C8B-B14F-4D97-AF65-F5344CB8AC3E}">
        <p14:creationId xmlns:p14="http://schemas.microsoft.com/office/powerpoint/2010/main" val="3075291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8064896" cy="864096"/>
          </a:xfrm>
        </p:spPr>
        <p:txBody>
          <a:bodyPr>
            <a:noAutofit/>
          </a:bodyPr>
          <a:lstStyle/>
          <a:p>
            <a:r>
              <a:rPr lang="en-ZA" sz="2000" dirty="0" smtClean="0"/>
              <a:t>Table 1: Malaria incidence rates &amp; case fatality rates by age category, </a:t>
            </a:r>
            <a:r>
              <a:rPr lang="en-ZA" sz="2000" dirty="0" err="1" smtClean="0"/>
              <a:t>Mutale</a:t>
            </a:r>
            <a:r>
              <a:rPr lang="en-ZA" sz="2000" dirty="0" smtClean="0"/>
              <a:t> Municipality, July 2005 to June 2010</a:t>
            </a:r>
            <a:endParaRPr lang="en-ZA"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1184018"/>
              </p:ext>
            </p:extLst>
          </p:nvPr>
        </p:nvGraphicFramePr>
        <p:xfrm>
          <a:off x="539548" y="1556785"/>
          <a:ext cx="8352931" cy="4896550"/>
        </p:xfrm>
        <a:graphic>
          <a:graphicData uri="http://schemas.openxmlformats.org/drawingml/2006/table">
            <a:tbl>
              <a:tblPr firstRow="1" firstCol="1" bandRow="1"/>
              <a:tblGrid>
                <a:gridCol w="1055251"/>
                <a:gridCol w="1053646"/>
                <a:gridCol w="1053646"/>
                <a:gridCol w="1332103"/>
                <a:gridCol w="1332103"/>
                <a:gridCol w="1263091"/>
                <a:gridCol w="1263091"/>
              </a:tblGrid>
              <a:tr h="922213">
                <a:tc rowSpan="2">
                  <a:txBody>
                    <a:bodyPr/>
                    <a:lstStyle/>
                    <a:p>
                      <a:pPr algn="ctr">
                        <a:lnSpc>
                          <a:spcPct val="115000"/>
                        </a:lnSpc>
                        <a:spcAft>
                          <a:spcPts val="1000"/>
                        </a:spcAft>
                      </a:pPr>
                      <a:r>
                        <a:rPr lang="en-US" sz="1400" b="1" dirty="0">
                          <a:solidFill>
                            <a:srgbClr val="000000"/>
                          </a:solidFill>
                          <a:effectLst/>
                          <a:latin typeface="Arial"/>
                          <a:ea typeface="Calibri"/>
                          <a:cs typeface="Times New Roman"/>
                        </a:rPr>
                        <a:t>Age group category</a:t>
                      </a:r>
                      <a:endParaRPr lang="en-ZA" sz="1400" b="1"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1000"/>
                        </a:spcAft>
                      </a:pPr>
                      <a:r>
                        <a:rPr lang="en-US" sz="1400" b="1">
                          <a:solidFill>
                            <a:srgbClr val="000000"/>
                          </a:solidFill>
                          <a:effectLst/>
                          <a:latin typeface="Arial"/>
                          <a:ea typeface="Calibri"/>
                          <a:cs typeface="Times New Roman"/>
                        </a:rPr>
                        <a:t>Number of cases</a:t>
                      </a:r>
                      <a:r>
                        <a:rPr lang="en-US" sz="1400" b="1" baseline="30000">
                          <a:solidFill>
                            <a:srgbClr val="000000"/>
                          </a:solidFill>
                          <a:effectLst/>
                          <a:latin typeface="Arial"/>
                          <a:ea typeface="Calibri"/>
                          <a:cs typeface="Times New Roman"/>
                        </a:rPr>
                        <a:t>§</a:t>
                      </a:r>
                      <a:endParaRPr lang="en-ZA" sz="1400" b="1">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1000"/>
                        </a:spcAft>
                      </a:pPr>
                      <a:r>
                        <a:rPr lang="en-US" sz="1400" b="1">
                          <a:solidFill>
                            <a:srgbClr val="000000"/>
                          </a:solidFill>
                          <a:effectLst/>
                          <a:latin typeface="Arial"/>
                          <a:ea typeface="Calibri"/>
                          <a:cs typeface="Times New Roman"/>
                        </a:rPr>
                        <a:t>Number of deaths</a:t>
                      </a:r>
                      <a:endParaRPr lang="en-ZA" sz="1400" b="1">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n-US" sz="1400" b="1" dirty="0">
                          <a:solidFill>
                            <a:srgbClr val="000000"/>
                          </a:solidFill>
                          <a:effectLst/>
                          <a:latin typeface="Arial"/>
                          <a:ea typeface="Calibri"/>
                          <a:cs typeface="Times New Roman"/>
                        </a:rPr>
                        <a:t>Incidence rate/1,000 population per year</a:t>
                      </a:r>
                      <a:r>
                        <a:rPr lang="en-US" sz="1400" b="1" baseline="30000" dirty="0">
                          <a:solidFill>
                            <a:srgbClr val="000000"/>
                          </a:solidFill>
                          <a:effectLst/>
                          <a:latin typeface="Arial"/>
                          <a:ea typeface="Calibri"/>
                          <a:cs typeface="Times New Roman"/>
                        </a:rPr>
                        <a:t>§</a:t>
                      </a:r>
                      <a:endParaRPr lang="en-ZA" sz="1400" b="1"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a:lnSpc>
                          <a:spcPct val="115000"/>
                        </a:lnSpc>
                        <a:spcAft>
                          <a:spcPts val="1000"/>
                        </a:spcAft>
                      </a:pPr>
                      <a:r>
                        <a:rPr lang="en-US" sz="1400" b="1">
                          <a:solidFill>
                            <a:srgbClr val="000000"/>
                          </a:solidFill>
                          <a:effectLst/>
                          <a:latin typeface="Arial"/>
                          <a:ea typeface="Calibri"/>
                          <a:cs typeface="Times New Roman"/>
                        </a:rPr>
                        <a:t>Case Fatality Rate/100 malaria cases*</a:t>
                      </a:r>
                      <a:endParaRPr lang="en-ZA" sz="1400" b="1">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r>
              <a:tr h="44159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US" sz="1400" b="1">
                          <a:effectLst/>
                          <a:latin typeface="Arial"/>
                          <a:ea typeface="Calibri"/>
                          <a:cs typeface="Times New Roman"/>
                        </a:rPr>
                        <a:t>Rate</a:t>
                      </a:r>
                      <a:endParaRPr lang="en-ZA" sz="1400" b="1">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n-US" sz="1400" b="1" i="1">
                          <a:effectLst/>
                          <a:latin typeface="Arial"/>
                          <a:ea typeface="Calibri"/>
                          <a:cs typeface="Times New Roman"/>
                        </a:rPr>
                        <a:t>(95% CI)</a:t>
                      </a:r>
                      <a:endParaRPr lang="en-ZA" sz="1400" b="1">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b="1">
                          <a:effectLst/>
                          <a:latin typeface="Arial"/>
                          <a:ea typeface="Calibri"/>
                          <a:cs typeface="Times New Roman"/>
                        </a:rPr>
                        <a:t>Rate</a:t>
                      </a:r>
                      <a:endParaRPr lang="en-ZA" sz="1400" b="1">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US" sz="1400" b="1" i="1">
                          <a:effectLst/>
                          <a:latin typeface="Arial"/>
                          <a:ea typeface="Calibri"/>
                          <a:cs typeface="Times New Roman"/>
                        </a:rPr>
                        <a:t>(95% CI)</a:t>
                      </a:r>
                      <a:endParaRPr lang="en-ZA" sz="1400" b="1">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593">
                <a:tc>
                  <a:txBody>
                    <a:bodyPr/>
                    <a:lstStyle/>
                    <a:p>
                      <a:pPr algn="ctr">
                        <a:lnSpc>
                          <a:spcPct val="150000"/>
                        </a:lnSpc>
                        <a:spcAft>
                          <a:spcPts val="1000"/>
                        </a:spcAft>
                      </a:pPr>
                      <a:r>
                        <a:rPr lang="en-US" sz="1400" b="1">
                          <a:effectLst/>
                          <a:latin typeface="Arial"/>
                          <a:ea typeface="Calibri"/>
                          <a:cs typeface="Times New Roman"/>
                        </a:rPr>
                        <a:t> </a:t>
                      </a:r>
                      <a:endParaRPr lang="en-ZA" sz="1400" b="1">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n-US" sz="1400" b="1">
                          <a:effectLst/>
                          <a:latin typeface="Arial"/>
                          <a:ea typeface="Calibri"/>
                          <a:cs typeface="Times New Roman"/>
                        </a:rPr>
                        <a:t> </a:t>
                      </a:r>
                      <a:endParaRPr lang="en-ZA" sz="1400" b="1">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n-US" sz="1400" b="1">
                          <a:effectLst/>
                          <a:latin typeface="Arial"/>
                          <a:ea typeface="Calibri"/>
                          <a:cs typeface="Times New Roman"/>
                        </a:rPr>
                        <a:t> </a:t>
                      </a:r>
                      <a:endParaRPr lang="en-ZA" sz="1400" b="1">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n-US" sz="1400" b="1">
                          <a:effectLst/>
                          <a:latin typeface="Arial"/>
                          <a:ea typeface="Calibri"/>
                          <a:cs typeface="Times New Roman"/>
                        </a:rPr>
                        <a:t> </a:t>
                      </a:r>
                      <a:endParaRPr lang="en-ZA" sz="1400" b="1">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n-US" sz="1400" b="1" i="1">
                          <a:effectLst/>
                          <a:latin typeface="Arial"/>
                          <a:ea typeface="Calibri"/>
                          <a:cs typeface="Times New Roman"/>
                        </a:rPr>
                        <a:t> </a:t>
                      </a:r>
                      <a:endParaRPr lang="en-ZA" sz="1400" b="1">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n-US" sz="1400" b="1">
                          <a:effectLst/>
                          <a:latin typeface="Arial"/>
                          <a:ea typeface="Calibri"/>
                          <a:cs typeface="Times New Roman"/>
                        </a:rPr>
                        <a:t> </a:t>
                      </a:r>
                      <a:endParaRPr lang="en-ZA" sz="1400" b="1">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1000"/>
                        </a:spcAft>
                      </a:pPr>
                      <a:r>
                        <a:rPr lang="en-US" sz="1400" b="1" i="1">
                          <a:effectLst/>
                          <a:latin typeface="Arial"/>
                          <a:ea typeface="Calibri"/>
                          <a:cs typeface="Times New Roman"/>
                        </a:rPr>
                        <a:t> </a:t>
                      </a:r>
                      <a:endParaRPr lang="en-ZA" sz="1400" b="1">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441593">
                <a:tc>
                  <a:txBody>
                    <a:bodyPr/>
                    <a:lstStyle/>
                    <a:p>
                      <a:pPr algn="ctr">
                        <a:lnSpc>
                          <a:spcPct val="150000"/>
                        </a:lnSpc>
                        <a:spcAft>
                          <a:spcPts val="1000"/>
                        </a:spcAft>
                      </a:pPr>
                      <a:r>
                        <a:rPr lang="en-US" sz="1400" b="1">
                          <a:effectLst/>
                          <a:latin typeface="Arial"/>
                          <a:ea typeface="Calibri"/>
                          <a:cs typeface="Times New Roman"/>
                        </a:rPr>
                        <a:t>0-4</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a:effectLst/>
                          <a:latin typeface="Arial"/>
                          <a:ea typeface="Calibri"/>
                          <a:cs typeface="Times New Roman"/>
                        </a:rPr>
                        <a:t>336</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a:effectLst/>
                          <a:latin typeface="Arial"/>
                          <a:ea typeface="Calibri"/>
                          <a:cs typeface="Times New Roman"/>
                        </a:rPr>
                        <a:t>0</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a:effectLst/>
                          <a:latin typeface="Arial"/>
                          <a:ea typeface="Calibri"/>
                          <a:cs typeface="Times New Roman"/>
                        </a:rPr>
                        <a:t>5.82</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i="1">
                          <a:effectLst/>
                          <a:latin typeface="Arial"/>
                          <a:ea typeface="Calibri"/>
                          <a:cs typeface="Times New Roman"/>
                        </a:rPr>
                        <a:t>(5.22-6.47)</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a:effectLst/>
                          <a:latin typeface="Arial"/>
                          <a:ea typeface="Calibri"/>
                          <a:cs typeface="Times New Roman"/>
                        </a:rPr>
                        <a:t>0</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i="1">
                          <a:effectLst/>
                          <a:latin typeface="Arial"/>
                          <a:ea typeface="Calibri"/>
                          <a:cs typeface="Times New Roman"/>
                        </a:rPr>
                        <a:t>-</a:t>
                      </a:r>
                      <a:endParaRPr lang="en-ZA" sz="1400" b="1">
                        <a:effectLst/>
                        <a:latin typeface="Calibri"/>
                        <a:ea typeface="Calibri"/>
                        <a:cs typeface="Times New Roman"/>
                      </a:endParaRPr>
                    </a:p>
                  </a:txBody>
                  <a:tcPr marL="68580" marR="68580" marT="0" marB="0">
                    <a:lnL>
                      <a:noFill/>
                    </a:lnL>
                    <a:lnR>
                      <a:noFill/>
                    </a:lnR>
                    <a:lnT>
                      <a:noFill/>
                    </a:lnT>
                    <a:lnB>
                      <a:noFill/>
                    </a:lnB>
                  </a:tcPr>
                </a:tc>
              </a:tr>
              <a:tr h="441593">
                <a:tc>
                  <a:txBody>
                    <a:bodyPr/>
                    <a:lstStyle/>
                    <a:p>
                      <a:pPr algn="ctr">
                        <a:lnSpc>
                          <a:spcPct val="150000"/>
                        </a:lnSpc>
                        <a:spcAft>
                          <a:spcPts val="1000"/>
                        </a:spcAft>
                      </a:pPr>
                      <a:r>
                        <a:rPr lang="en-US" sz="1400" b="1">
                          <a:effectLst/>
                          <a:latin typeface="Arial"/>
                          <a:ea typeface="Calibri"/>
                          <a:cs typeface="Times New Roman"/>
                        </a:rPr>
                        <a:t>5-14</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a:effectLst/>
                          <a:latin typeface="Arial"/>
                          <a:ea typeface="Calibri"/>
                          <a:cs typeface="Times New Roman"/>
                        </a:rPr>
                        <a:t>940</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a:effectLst/>
                          <a:latin typeface="Arial"/>
                          <a:ea typeface="Calibri"/>
                          <a:cs typeface="Times New Roman"/>
                        </a:rPr>
                        <a:t>0</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a:effectLst/>
                          <a:latin typeface="Arial"/>
                          <a:ea typeface="Calibri"/>
                          <a:cs typeface="Times New Roman"/>
                        </a:rPr>
                        <a:t>7.74</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i="1">
                          <a:effectLst/>
                          <a:latin typeface="Arial"/>
                          <a:ea typeface="Calibri"/>
                          <a:cs typeface="Times New Roman"/>
                        </a:rPr>
                        <a:t>(7.26-8.24)</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a:effectLst/>
                          <a:latin typeface="Arial"/>
                          <a:ea typeface="Calibri"/>
                          <a:cs typeface="Times New Roman"/>
                        </a:rPr>
                        <a:t>0</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i="1">
                          <a:effectLst/>
                          <a:latin typeface="Arial"/>
                          <a:ea typeface="Calibri"/>
                          <a:cs typeface="Times New Roman"/>
                        </a:rPr>
                        <a:t>-</a:t>
                      </a:r>
                      <a:endParaRPr lang="en-ZA" sz="1400" b="1">
                        <a:effectLst/>
                        <a:latin typeface="Calibri"/>
                        <a:ea typeface="Calibri"/>
                        <a:cs typeface="Times New Roman"/>
                      </a:endParaRPr>
                    </a:p>
                  </a:txBody>
                  <a:tcPr marL="68580" marR="68580" marT="0" marB="0">
                    <a:lnL>
                      <a:noFill/>
                    </a:lnL>
                    <a:lnR>
                      <a:noFill/>
                    </a:lnR>
                    <a:lnT>
                      <a:noFill/>
                    </a:lnT>
                    <a:lnB>
                      <a:noFill/>
                    </a:lnB>
                  </a:tcPr>
                </a:tc>
              </a:tr>
              <a:tr h="441593">
                <a:tc>
                  <a:txBody>
                    <a:bodyPr/>
                    <a:lstStyle/>
                    <a:p>
                      <a:pPr algn="ctr">
                        <a:lnSpc>
                          <a:spcPct val="150000"/>
                        </a:lnSpc>
                        <a:spcAft>
                          <a:spcPts val="1000"/>
                        </a:spcAft>
                      </a:pPr>
                      <a:r>
                        <a:rPr lang="en-US" sz="1400" b="1">
                          <a:effectLst/>
                          <a:latin typeface="Arial"/>
                          <a:ea typeface="Calibri"/>
                          <a:cs typeface="Times New Roman"/>
                        </a:rPr>
                        <a:t>15-24</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a:effectLst/>
                          <a:latin typeface="Arial"/>
                          <a:ea typeface="Calibri"/>
                          <a:cs typeface="Times New Roman"/>
                        </a:rPr>
                        <a:t>1072</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a:effectLst/>
                          <a:latin typeface="Arial"/>
                          <a:ea typeface="Calibri"/>
                          <a:cs typeface="Times New Roman"/>
                        </a:rPr>
                        <a:t>1</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a:effectLst/>
                          <a:latin typeface="Arial"/>
                          <a:ea typeface="Calibri"/>
                          <a:cs typeface="Times New Roman"/>
                        </a:rPr>
                        <a:t>10.95</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i="1">
                          <a:effectLst/>
                          <a:latin typeface="Arial"/>
                          <a:ea typeface="Calibri"/>
                          <a:cs typeface="Times New Roman"/>
                        </a:rPr>
                        <a:t>(10.31-11.62)</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a:effectLst/>
                          <a:latin typeface="Arial"/>
                          <a:ea typeface="Calibri"/>
                          <a:cs typeface="Times New Roman"/>
                        </a:rPr>
                        <a:t>0.08</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i="1">
                          <a:effectLst/>
                          <a:latin typeface="Arial"/>
                          <a:ea typeface="Calibri"/>
                          <a:cs typeface="Times New Roman"/>
                        </a:rPr>
                        <a:t>(0.004-0.41)</a:t>
                      </a:r>
                      <a:endParaRPr lang="en-ZA" sz="1400" b="1">
                        <a:effectLst/>
                        <a:latin typeface="Calibri"/>
                        <a:ea typeface="Calibri"/>
                        <a:cs typeface="Times New Roman"/>
                      </a:endParaRPr>
                    </a:p>
                  </a:txBody>
                  <a:tcPr marL="68580" marR="68580" marT="0" marB="0">
                    <a:lnL>
                      <a:noFill/>
                    </a:lnL>
                    <a:lnR>
                      <a:noFill/>
                    </a:lnR>
                    <a:lnT>
                      <a:noFill/>
                    </a:lnT>
                    <a:lnB>
                      <a:noFill/>
                    </a:lnB>
                  </a:tcPr>
                </a:tc>
              </a:tr>
              <a:tr h="441593">
                <a:tc>
                  <a:txBody>
                    <a:bodyPr/>
                    <a:lstStyle/>
                    <a:p>
                      <a:pPr algn="ctr">
                        <a:lnSpc>
                          <a:spcPct val="150000"/>
                        </a:lnSpc>
                        <a:spcAft>
                          <a:spcPts val="1000"/>
                        </a:spcAft>
                      </a:pPr>
                      <a:r>
                        <a:rPr lang="en-US" sz="1400" b="1">
                          <a:effectLst/>
                          <a:latin typeface="Arial"/>
                          <a:ea typeface="Calibri"/>
                          <a:cs typeface="Times New Roman"/>
                        </a:rPr>
                        <a:t>25-34</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a:effectLst/>
                          <a:latin typeface="Arial"/>
                          <a:ea typeface="Calibri"/>
                          <a:cs typeface="Times New Roman"/>
                        </a:rPr>
                        <a:t>796</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a:effectLst/>
                          <a:latin typeface="Arial"/>
                          <a:ea typeface="Calibri"/>
                          <a:cs typeface="Times New Roman"/>
                        </a:rPr>
                        <a:t>10</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a:effectLst/>
                          <a:latin typeface="Arial"/>
                          <a:ea typeface="Calibri"/>
                          <a:cs typeface="Times New Roman"/>
                        </a:rPr>
                        <a:t>13.34</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i="1">
                          <a:effectLst/>
                          <a:latin typeface="Arial"/>
                          <a:ea typeface="Calibri"/>
                          <a:cs typeface="Times New Roman"/>
                        </a:rPr>
                        <a:t>(12.46-14.30)</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a:effectLst/>
                          <a:latin typeface="Arial"/>
                          <a:ea typeface="Calibri"/>
                          <a:cs typeface="Times New Roman"/>
                        </a:rPr>
                        <a:t>1.11</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i="1">
                          <a:effectLst/>
                          <a:latin typeface="Arial"/>
                          <a:ea typeface="Calibri"/>
                          <a:cs typeface="Times New Roman"/>
                        </a:rPr>
                        <a:t>(0.57-1.94)</a:t>
                      </a:r>
                      <a:endParaRPr lang="en-ZA" sz="1400" b="1">
                        <a:effectLst/>
                        <a:latin typeface="Calibri"/>
                        <a:ea typeface="Calibri"/>
                        <a:cs typeface="Times New Roman"/>
                      </a:endParaRPr>
                    </a:p>
                  </a:txBody>
                  <a:tcPr marL="68580" marR="68580" marT="0" marB="0">
                    <a:lnL>
                      <a:noFill/>
                    </a:lnL>
                    <a:lnR>
                      <a:noFill/>
                    </a:lnR>
                    <a:lnT>
                      <a:noFill/>
                    </a:lnT>
                    <a:lnB>
                      <a:noFill/>
                    </a:lnB>
                  </a:tcPr>
                </a:tc>
              </a:tr>
              <a:tr h="441593">
                <a:tc>
                  <a:txBody>
                    <a:bodyPr/>
                    <a:lstStyle/>
                    <a:p>
                      <a:pPr algn="ctr">
                        <a:lnSpc>
                          <a:spcPct val="150000"/>
                        </a:lnSpc>
                        <a:spcAft>
                          <a:spcPts val="1000"/>
                        </a:spcAft>
                      </a:pPr>
                      <a:r>
                        <a:rPr lang="en-US" sz="1400" b="1">
                          <a:effectLst/>
                          <a:latin typeface="Arial"/>
                          <a:ea typeface="Calibri"/>
                          <a:cs typeface="Times New Roman"/>
                        </a:rPr>
                        <a:t>35-44</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a:effectLst/>
                          <a:latin typeface="Arial"/>
                          <a:ea typeface="Calibri"/>
                          <a:cs typeface="Times New Roman"/>
                        </a:rPr>
                        <a:t>470</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a:effectLst/>
                          <a:latin typeface="Arial"/>
                          <a:ea typeface="Calibri"/>
                          <a:cs typeface="Times New Roman"/>
                        </a:rPr>
                        <a:t>3</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a:effectLst/>
                          <a:latin typeface="Arial"/>
                          <a:ea typeface="Calibri"/>
                          <a:cs typeface="Times New Roman"/>
                        </a:rPr>
                        <a:t>13.46</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i="1">
                          <a:effectLst/>
                          <a:latin typeface="Arial"/>
                          <a:ea typeface="Calibri"/>
                          <a:cs typeface="Times New Roman"/>
                        </a:rPr>
                        <a:t>(12.29-14.70)</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a:effectLst/>
                          <a:latin typeface="Arial"/>
                          <a:ea typeface="Calibri"/>
                          <a:cs typeface="Times New Roman"/>
                        </a:rPr>
                        <a:t>0.60</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i="1">
                          <a:effectLst/>
                          <a:latin typeface="Arial"/>
                          <a:ea typeface="Calibri"/>
                          <a:cs typeface="Times New Roman"/>
                        </a:rPr>
                        <a:t>(0.15-1.60)</a:t>
                      </a:r>
                      <a:endParaRPr lang="en-ZA" sz="1400" b="1">
                        <a:effectLst/>
                        <a:latin typeface="Calibri"/>
                        <a:ea typeface="Calibri"/>
                        <a:cs typeface="Times New Roman"/>
                      </a:endParaRPr>
                    </a:p>
                  </a:txBody>
                  <a:tcPr marL="68580" marR="68580" marT="0" marB="0">
                    <a:lnL>
                      <a:noFill/>
                    </a:lnL>
                    <a:lnR>
                      <a:noFill/>
                    </a:lnR>
                    <a:lnT>
                      <a:noFill/>
                    </a:lnT>
                    <a:lnB>
                      <a:noFill/>
                    </a:lnB>
                  </a:tcPr>
                </a:tc>
              </a:tr>
              <a:tr h="441593">
                <a:tc>
                  <a:txBody>
                    <a:bodyPr/>
                    <a:lstStyle/>
                    <a:p>
                      <a:pPr algn="ctr">
                        <a:lnSpc>
                          <a:spcPct val="150000"/>
                        </a:lnSpc>
                        <a:spcAft>
                          <a:spcPts val="1000"/>
                        </a:spcAft>
                      </a:pPr>
                      <a:r>
                        <a:rPr lang="en-US" sz="1400" b="1">
                          <a:effectLst/>
                          <a:latin typeface="Arial"/>
                          <a:ea typeface="Calibri"/>
                          <a:cs typeface="Times New Roman"/>
                        </a:rPr>
                        <a:t>&gt; 44</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a:effectLst/>
                          <a:latin typeface="Arial"/>
                          <a:ea typeface="Calibri"/>
                          <a:cs typeface="Times New Roman"/>
                        </a:rPr>
                        <a:t>656</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a:effectLst/>
                          <a:latin typeface="Arial"/>
                          <a:ea typeface="Calibri"/>
                          <a:cs typeface="Times New Roman"/>
                        </a:rPr>
                        <a:t>7</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a:effectLst/>
                          <a:latin typeface="Arial"/>
                          <a:ea typeface="Calibri"/>
                          <a:cs typeface="Times New Roman"/>
                        </a:rPr>
                        <a:t>10.50</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i="1">
                          <a:effectLst/>
                          <a:latin typeface="Arial"/>
                          <a:ea typeface="Calibri"/>
                          <a:cs typeface="Times New Roman"/>
                        </a:rPr>
                        <a:t>(9.73-11.32)</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a:effectLst/>
                          <a:latin typeface="Arial"/>
                          <a:ea typeface="Calibri"/>
                          <a:cs typeface="Times New Roman"/>
                        </a:rPr>
                        <a:t>1.03</a:t>
                      </a:r>
                      <a:endParaRPr lang="en-ZA" sz="1400" b="1">
                        <a:effectLst/>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400" b="1" i="1">
                          <a:effectLst/>
                          <a:latin typeface="Arial"/>
                          <a:ea typeface="Calibri"/>
                          <a:cs typeface="Times New Roman"/>
                        </a:rPr>
                        <a:t>(0.32-1.43)</a:t>
                      </a:r>
                      <a:endParaRPr lang="en-ZA" sz="1400" b="1">
                        <a:effectLst/>
                        <a:latin typeface="Calibri"/>
                        <a:ea typeface="Calibri"/>
                        <a:cs typeface="Times New Roman"/>
                      </a:endParaRPr>
                    </a:p>
                  </a:txBody>
                  <a:tcPr marL="68580" marR="68580" marT="0" marB="0">
                    <a:lnL>
                      <a:noFill/>
                    </a:lnL>
                    <a:lnR>
                      <a:noFill/>
                    </a:lnR>
                    <a:lnT>
                      <a:noFill/>
                    </a:lnT>
                    <a:lnB>
                      <a:noFill/>
                    </a:lnB>
                  </a:tcPr>
                </a:tc>
              </a:tr>
              <a:tr h="441593">
                <a:tc>
                  <a:txBody>
                    <a:bodyPr/>
                    <a:lstStyle/>
                    <a:p>
                      <a:pPr algn="ctr">
                        <a:lnSpc>
                          <a:spcPct val="150000"/>
                        </a:lnSpc>
                        <a:spcAft>
                          <a:spcPts val="1000"/>
                        </a:spcAft>
                      </a:pPr>
                      <a:r>
                        <a:rPr lang="en-US" sz="1400" b="1">
                          <a:effectLst/>
                          <a:latin typeface="Arial"/>
                          <a:ea typeface="Calibri"/>
                          <a:cs typeface="Times New Roman"/>
                        </a:rPr>
                        <a:t>Total</a:t>
                      </a:r>
                      <a:endParaRPr lang="en-ZA" sz="1400" b="1">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n-US" sz="1400" b="1">
                          <a:effectLst/>
                          <a:latin typeface="Arial"/>
                          <a:ea typeface="Calibri"/>
                          <a:cs typeface="Times New Roman"/>
                        </a:rPr>
                        <a:t>4270</a:t>
                      </a:r>
                      <a:endParaRPr lang="en-ZA" sz="1400" b="1">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n-US" sz="1400" b="1">
                          <a:effectLst/>
                          <a:latin typeface="Arial"/>
                          <a:ea typeface="Calibri"/>
                          <a:cs typeface="Times New Roman"/>
                        </a:rPr>
                        <a:t>21</a:t>
                      </a:r>
                      <a:endParaRPr lang="en-ZA" sz="1400" b="1">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n-US" sz="1400" b="1">
                          <a:effectLst/>
                          <a:latin typeface="Arial"/>
                          <a:ea typeface="Calibri"/>
                          <a:cs typeface="Times New Roman"/>
                        </a:rPr>
                        <a:t>9.84</a:t>
                      </a:r>
                      <a:endParaRPr lang="en-ZA" sz="1400" b="1">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n-US" sz="1400" b="1" i="1">
                          <a:effectLst/>
                          <a:latin typeface="Arial"/>
                          <a:ea typeface="Calibri"/>
                          <a:cs typeface="Times New Roman"/>
                        </a:rPr>
                        <a:t>(9.55-10.14)</a:t>
                      </a:r>
                      <a:endParaRPr lang="en-ZA" sz="1400" b="1">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n-US" sz="1400" b="1">
                          <a:effectLst/>
                          <a:latin typeface="Arial"/>
                          <a:ea typeface="Calibri"/>
                          <a:cs typeface="Times New Roman"/>
                        </a:rPr>
                        <a:t>0.50</a:t>
                      </a:r>
                      <a:endParaRPr lang="en-ZA" sz="1400" b="1">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n-US" sz="1400" b="1" i="1" dirty="0">
                          <a:effectLst/>
                          <a:latin typeface="Arial"/>
                          <a:ea typeface="Calibri"/>
                          <a:cs typeface="Times New Roman"/>
                        </a:rPr>
                        <a:t>(0.29-0.68)</a:t>
                      </a:r>
                      <a:endParaRPr lang="en-ZA" sz="1400" b="1"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21826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496944" cy="720080"/>
          </a:xfrm>
        </p:spPr>
        <p:txBody>
          <a:bodyPr>
            <a:noAutofit/>
          </a:bodyPr>
          <a:lstStyle/>
          <a:p>
            <a:pPr algn="l"/>
            <a:r>
              <a:rPr lang="en-ZA" sz="2000" dirty="0" smtClean="0">
                <a:latin typeface="Trebuchet MS" pitchFamily="34" charset="0"/>
              </a:rPr>
              <a:t>Figure 4: Number of malaria cases by month and year of diagnosis, </a:t>
            </a:r>
            <a:r>
              <a:rPr lang="en-ZA" sz="2000" dirty="0" err="1" smtClean="0">
                <a:latin typeface="Trebuchet MS" pitchFamily="34" charset="0"/>
              </a:rPr>
              <a:t>Mutale</a:t>
            </a:r>
            <a:r>
              <a:rPr lang="en-ZA" sz="2000" dirty="0" smtClean="0">
                <a:latin typeface="Trebuchet MS" pitchFamily="34" charset="0"/>
              </a:rPr>
              <a:t> Municipality, July 2005 to June 2010</a:t>
            </a:r>
            <a:endParaRPr lang="en-ZA" sz="2000" dirty="0">
              <a:latin typeface="Trebuchet MS" pitchFamily="34" charset="0"/>
            </a:endParaRPr>
          </a:p>
        </p:txBody>
      </p:sp>
      <p:sp>
        <p:nvSpPr>
          <p:cNvPr id="3" name="Content Placeholder 2"/>
          <p:cNvSpPr>
            <a:spLocks noGrp="1"/>
          </p:cNvSpPr>
          <p:nvPr>
            <p:ph idx="1"/>
          </p:nvPr>
        </p:nvSpPr>
        <p:spPr>
          <a:xfrm>
            <a:off x="457200" y="1412776"/>
            <a:ext cx="8435280" cy="4713387"/>
          </a:xfrm>
        </p:spPr>
        <p:txBody>
          <a:bodyPr/>
          <a:lstStyle/>
          <a:p>
            <a:endParaRPr lang="en-ZA" dirty="0"/>
          </a:p>
        </p:txBody>
      </p:sp>
      <p:pic>
        <p:nvPicPr>
          <p:cNvPr id="1127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23305"/>
            <a:ext cx="8424936" cy="507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230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856984" cy="864096"/>
          </a:xfrm>
        </p:spPr>
        <p:txBody>
          <a:bodyPr>
            <a:normAutofit/>
          </a:bodyPr>
          <a:lstStyle/>
          <a:p>
            <a:pPr algn="l"/>
            <a:r>
              <a:rPr lang="en-ZA" sz="2000" dirty="0" smtClean="0">
                <a:latin typeface="Trebuchet MS" pitchFamily="34" charset="0"/>
              </a:rPr>
              <a:t>Figure 5: Number of household structures sprayed and the IRS coverage per spraying season, </a:t>
            </a:r>
            <a:r>
              <a:rPr lang="en-ZA" sz="2000" dirty="0" err="1" smtClean="0">
                <a:latin typeface="Trebuchet MS" pitchFamily="34" charset="0"/>
              </a:rPr>
              <a:t>Mutale</a:t>
            </a:r>
            <a:r>
              <a:rPr lang="en-ZA" sz="2000" dirty="0" smtClean="0">
                <a:latin typeface="Trebuchet MS" pitchFamily="34" charset="0"/>
              </a:rPr>
              <a:t> Municipality, July 2005 to June 2010</a:t>
            </a:r>
            <a:endParaRPr lang="en-ZA" sz="2000" dirty="0">
              <a:latin typeface="Trebuchet MS" pitchFamily="34" charset="0"/>
            </a:endParaRPr>
          </a:p>
        </p:txBody>
      </p:sp>
      <p:sp>
        <p:nvSpPr>
          <p:cNvPr id="4" name="Footer Placeholder 3"/>
          <p:cNvSpPr>
            <a:spLocks noGrp="1"/>
          </p:cNvSpPr>
          <p:nvPr>
            <p:ph type="ftr" sz="quarter" idx="11"/>
          </p:nvPr>
        </p:nvSpPr>
        <p:spPr>
          <a:xfrm>
            <a:off x="2987824" y="6492875"/>
            <a:ext cx="3103984" cy="365125"/>
          </a:xfrm>
        </p:spPr>
        <p:txBody>
          <a:bodyPr/>
          <a:lstStyle/>
          <a:p>
            <a:pPr algn="just">
              <a:lnSpc>
                <a:spcPct val="150000"/>
              </a:lnSpc>
              <a:spcAft>
                <a:spcPts val="1000"/>
              </a:spcAft>
            </a:pPr>
            <a:r>
              <a:rPr lang="en-US" dirty="0" smtClean="0">
                <a:solidFill>
                  <a:prstClr val="black"/>
                </a:solidFill>
                <a:latin typeface="Arial"/>
                <a:ea typeface="Calibri"/>
                <a:cs typeface="Times New Roman"/>
              </a:rPr>
              <a:t>*IRS=Indoor residual spraying</a:t>
            </a:r>
            <a:endParaRPr lang="en-ZA" sz="1600" dirty="0">
              <a:solidFill>
                <a:prstClr val="black"/>
              </a:solidFill>
              <a:ea typeface="Calibri"/>
              <a:cs typeface="Times New Roman"/>
            </a:endParaRPr>
          </a:p>
          <a:p>
            <a:endParaRPr lang="en-ZA" dirty="0">
              <a:solidFill>
                <a:prstClr val="black"/>
              </a:solidFill>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496327"/>
            <a:ext cx="8141985" cy="4898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965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1066800"/>
          </a:xfrm>
        </p:spPr>
        <p:txBody>
          <a:bodyPr>
            <a:normAutofit/>
          </a:bodyPr>
          <a:lstStyle/>
          <a:p>
            <a:pPr algn="l"/>
            <a:r>
              <a:rPr lang="en-ZA" sz="4000" dirty="0" smtClean="0">
                <a:latin typeface="Trebuchet MS" pitchFamily="34" charset="0"/>
              </a:rPr>
              <a:t>Discussion &amp; Conclusion</a:t>
            </a:r>
            <a:endParaRPr lang="en-ZA" sz="4000" dirty="0">
              <a:latin typeface="Trebuchet MS" pitchFamily="34" charset="0"/>
            </a:endParaRP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ZA" dirty="0" smtClean="0">
                <a:latin typeface="Georgia" pitchFamily="18" charset="0"/>
              </a:rPr>
              <a:t>South Africa targets to maintain malaria case fatality rates (CFR) below 0.5% </a:t>
            </a:r>
          </a:p>
          <a:p>
            <a:pPr marL="514350" indent="-514350">
              <a:buFont typeface="+mj-lt"/>
              <a:buAutoNum type="arabicPeriod"/>
            </a:pPr>
            <a:endParaRPr lang="en-ZA" dirty="0" smtClean="0">
              <a:latin typeface="Georgia" pitchFamily="18" charset="0"/>
            </a:endParaRPr>
          </a:p>
          <a:p>
            <a:pPr marL="514350" indent="-514350">
              <a:buFont typeface="+mj-lt"/>
              <a:buAutoNum type="arabicPeriod"/>
            </a:pPr>
            <a:r>
              <a:rPr lang="en-ZA" dirty="0" smtClean="0">
                <a:latin typeface="Georgia" pitchFamily="18" charset="0"/>
              </a:rPr>
              <a:t> CFR was highest among &gt;25 years of age</a:t>
            </a:r>
          </a:p>
          <a:p>
            <a:pPr lvl="1">
              <a:buFont typeface="Georgia" pitchFamily="18" charset="0"/>
              <a:buChar char="─"/>
            </a:pPr>
            <a:r>
              <a:rPr lang="en-ZA" dirty="0" smtClean="0">
                <a:latin typeface="Georgia" pitchFamily="18" charset="0"/>
              </a:rPr>
              <a:t>These findings are in contrast to figures reported in most developing countries , where the majority of malaria deaths occur in children &lt; five years</a:t>
            </a:r>
          </a:p>
          <a:p>
            <a:pPr marL="971550" lvl="1" indent="-514350">
              <a:buFont typeface="+mj-lt"/>
              <a:buAutoNum type="arabicPeriod"/>
            </a:pPr>
            <a:endParaRPr lang="en-ZA" dirty="0" smtClean="0">
              <a:latin typeface="Georgia" pitchFamily="18" charset="0"/>
            </a:endParaRPr>
          </a:p>
          <a:p>
            <a:pPr marL="514350" indent="-514350">
              <a:buFont typeface="+mj-lt"/>
              <a:buAutoNum type="arabicPeriod"/>
            </a:pPr>
            <a:r>
              <a:rPr lang="en-ZA" dirty="0" smtClean="0">
                <a:latin typeface="Georgia" pitchFamily="18" charset="0"/>
              </a:rPr>
              <a:t>The study revealed that malaria CFR increased with age in </a:t>
            </a:r>
            <a:r>
              <a:rPr lang="en-ZA" dirty="0" err="1" smtClean="0">
                <a:latin typeface="Georgia" pitchFamily="18" charset="0"/>
              </a:rPr>
              <a:t>Mutale</a:t>
            </a:r>
            <a:endParaRPr lang="en-ZA" dirty="0" smtClean="0">
              <a:latin typeface="Georgia" pitchFamily="18" charset="0"/>
            </a:endParaRPr>
          </a:p>
          <a:p>
            <a:pPr marL="514350" indent="-514350">
              <a:buFont typeface="+mj-lt"/>
              <a:buAutoNum type="arabicPeriod"/>
            </a:pPr>
            <a:endParaRPr lang="en-ZA" dirty="0" smtClean="0">
              <a:latin typeface="Georgia" pitchFamily="18" charset="0"/>
            </a:endParaRPr>
          </a:p>
          <a:p>
            <a:pPr marL="514350" indent="-514350">
              <a:buFont typeface="+mj-lt"/>
              <a:buAutoNum type="arabicPeriod"/>
            </a:pPr>
            <a:endParaRPr lang="en-ZA" dirty="0">
              <a:latin typeface="Georgia" pitchFamily="18" charset="0"/>
            </a:endParaRPr>
          </a:p>
        </p:txBody>
      </p:sp>
    </p:spTree>
    <p:extLst>
      <p:ext uri="{BB962C8B-B14F-4D97-AF65-F5344CB8AC3E}">
        <p14:creationId xmlns:p14="http://schemas.microsoft.com/office/powerpoint/2010/main" val="3247616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sz="4000" dirty="0" smtClean="0">
                <a:latin typeface="Trebuchet MS" pitchFamily="34" charset="0"/>
              </a:rPr>
              <a:t>Cont</a:t>
            </a:r>
            <a:r>
              <a:rPr lang="en-ZA" dirty="0" smtClean="0"/>
              <a:t>.....</a:t>
            </a:r>
            <a:endParaRPr lang="en-ZA" dirty="0"/>
          </a:p>
        </p:txBody>
      </p:sp>
      <p:sp>
        <p:nvSpPr>
          <p:cNvPr id="3" name="Content Placeholder 2"/>
          <p:cNvSpPr>
            <a:spLocks noGrp="1"/>
          </p:cNvSpPr>
          <p:nvPr>
            <p:ph idx="1"/>
          </p:nvPr>
        </p:nvSpPr>
        <p:spPr/>
        <p:txBody>
          <a:bodyPr/>
          <a:lstStyle/>
          <a:p>
            <a:r>
              <a:rPr lang="en-ZA" dirty="0" err="1" smtClean="0">
                <a:latin typeface="Georgia" pitchFamily="18" charset="0"/>
              </a:rPr>
              <a:t>Mutale</a:t>
            </a:r>
            <a:r>
              <a:rPr lang="en-ZA" dirty="0" smtClean="0">
                <a:latin typeface="Georgia" pitchFamily="18" charset="0"/>
              </a:rPr>
              <a:t> municipality :</a:t>
            </a:r>
          </a:p>
          <a:p>
            <a:pPr lvl="1"/>
            <a:r>
              <a:rPr lang="en-ZA" sz="2400" dirty="0" smtClean="0">
                <a:latin typeface="Georgia" pitchFamily="18" charset="0"/>
              </a:rPr>
              <a:t>Experienced a surge in the incidence of malaria during the 2007-2008 season </a:t>
            </a:r>
            <a:r>
              <a:rPr lang="en-ZA" sz="2400" i="1" dirty="0" smtClean="0">
                <a:latin typeface="Georgia" pitchFamily="18" charset="0"/>
              </a:rPr>
              <a:t>- Despite IRS coverage exceeding 100%</a:t>
            </a:r>
          </a:p>
          <a:p>
            <a:pPr lvl="1">
              <a:buNone/>
            </a:pPr>
            <a:r>
              <a:rPr lang="en-ZA" sz="2200" i="1" dirty="0" smtClean="0">
                <a:latin typeface="Georgia" pitchFamily="18" charset="0"/>
              </a:rPr>
              <a:t> </a:t>
            </a:r>
          </a:p>
          <a:p>
            <a:pPr lvl="1"/>
            <a:r>
              <a:rPr lang="en-ZA" sz="2400" dirty="0" smtClean="0">
                <a:latin typeface="Georgia" pitchFamily="18" charset="0"/>
              </a:rPr>
              <a:t>A malaria outbreak in March to April 2008</a:t>
            </a:r>
          </a:p>
          <a:p>
            <a:pPr lvl="1">
              <a:buNone/>
            </a:pPr>
            <a:endParaRPr lang="en-ZA" sz="2400" dirty="0" smtClean="0">
              <a:latin typeface="Georgia" pitchFamily="18" charset="0"/>
            </a:endParaRPr>
          </a:p>
          <a:p>
            <a:pPr marL="457200" lvl="1" indent="0">
              <a:buNone/>
            </a:pPr>
            <a:endParaRPr lang="en-ZA" sz="3200" dirty="0" smtClean="0">
              <a:latin typeface="Georgia" pitchFamily="18" charset="0"/>
            </a:endParaRPr>
          </a:p>
          <a:p>
            <a:pPr>
              <a:buNone/>
            </a:pPr>
            <a:endParaRPr lang="en-ZA" dirty="0">
              <a:latin typeface="Georgia" pitchFamily="18" charset="0"/>
            </a:endParaRPr>
          </a:p>
        </p:txBody>
      </p:sp>
    </p:spTree>
    <p:extLst>
      <p:ext uri="{BB962C8B-B14F-4D97-AF65-F5344CB8AC3E}">
        <p14:creationId xmlns:p14="http://schemas.microsoft.com/office/powerpoint/2010/main" val="3849305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734144"/>
          </a:xfrm>
        </p:spPr>
        <p:txBody>
          <a:bodyPr>
            <a:normAutofit fontScale="90000"/>
          </a:bodyPr>
          <a:lstStyle/>
          <a:p>
            <a:pPr algn="l"/>
            <a:r>
              <a:rPr lang="en-ZA" dirty="0" err="1" smtClean="0">
                <a:latin typeface="Trebuchet MS" pitchFamily="34" charset="0"/>
              </a:rPr>
              <a:t>Cont</a:t>
            </a:r>
            <a:r>
              <a:rPr lang="en-ZA" dirty="0" smtClean="0">
                <a:latin typeface="Trebuchet MS" pitchFamily="34" charset="0"/>
              </a:rPr>
              <a:t>… </a:t>
            </a:r>
            <a:endParaRPr lang="en-ZA" dirty="0">
              <a:latin typeface="Trebuchet MS" pitchFamily="34" charset="0"/>
            </a:endParaRPr>
          </a:p>
        </p:txBody>
      </p:sp>
      <p:sp>
        <p:nvSpPr>
          <p:cNvPr id="3" name="Content Placeholder 2"/>
          <p:cNvSpPr>
            <a:spLocks noGrp="1"/>
          </p:cNvSpPr>
          <p:nvPr>
            <p:ph idx="1"/>
          </p:nvPr>
        </p:nvSpPr>
        <p:spPr>
          <a:xfrm>
            <a:off x="323528" y="1484784"/>
            <a:ext cx="8363272" cy="5089752"/>
          </a:xfrm>
        </p:spPr>
        <p:txBody>
          <a:bodyPr>
            <a:normAutofit lnSpcReduction="10000"/>
          </a:bodyPr>
          <a:lstStyle/>
          <a:p>
            <a:r>
              <a:rPr lang="en-ZA" dirty="0" smtClean="0">
                <a:latin typeface="Georgia" pitchFamily="18" charset="0"/>
              </a:rPr>
              <a:t>Excessive rainfall has shown to increase malaria transmission in various ways:</a:t>
            </a:r>
          </a:p>
          <a:p>
            <a:pPr lvl="1"/>
            <a:r>
              <a:rPr lang="en-ZA" sz="2400" dirty="0" smtClean="0">
                <a:latin typeface="Georgia" pitchFamily="18" charset="0"/>
              </a:rPr>
              <a:t>Firstly - it provides breeding pools for mosquitoes leading to an increased population of the malaria vector</a:t>
            </a:r>
          </a:p>
          <a:p>
            <a:pPr lvl="1">
              <a:buNone/>
            </a:pPr>
            <a:endParaRPr lang="en-ZA" sz="2400" dirty="0" smtClean="0">
              <a:latin typeface="Georgia" pitchFamily="18" charset="0"/>
            </a:endParaRPr>
          </a:p>
          <a:p>
            <a:pPr lvl="1"/>
            <a:r>
              <a:rPr lang="en-ZA" sz="2400" dirty="0" smtClean="0">
                <a:latin typeface="Georgia" pitchFamily="18" charset="0"/>
              </a:rPr>
              <a:t>Secondly - the high temperatures and humidity compel people to spend the nights in cooler open areas outside the houses </a:t>
            </a:r>
          </a:p>
          <a:p>
            <a:pPr lvl="1">
              <a:buNone/>
            </a:pPr>
            <a:endParaRPr lang="en-ZA" sz="2400" dirty="0" smtClean="0">
              <a:latin typeface="Georgia" pitchFamily="18" charset="0"/>
            </a:endParaRPr>
          </a:p>
          <a:p>
            <a:pPr lvl="1"/>
            <a:r>
              <a:rPr lang="en-ZA" sz="2400" dirty="0" smtClean="0">
                <a:latin typeface="Georgia" pitchFamily="18" charset="0"/>
              </a:rPr>
              <a:t>Thirdly - heavy rainfall interrupts the IRS programme, as some communities become inaccessible due to bad roads, flooding, etc. </a:t>
            </a:r>
          </a:p>
          <a:p>
            <a:endParaRPr lang="en-ZA" dirty="0">
              <a:latin typeface="Georgia" pitchFamily="18" charset="0"/>
            </a:endParaRPr>
          </a:p>
        </p:txBody>
      </p:sp>
    </p:spTree>
    <p:extLst>
      <p:ext uri="{BB962C8B-B14F-4D97-AF65-F5344CB8AC3E}">
        <p14:creationId xmlns:p14="http://schemas.microsoft.com/office/powerpoint/2010/main" val="1929150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ZA" sz="4000" dirty="0" smtClean="0">
                <a:latin typeface="Trebuchet MS" pitchFamily="34" charset="0"/>
              </a:rPr>
              <a:t>Cont</a:t>
            </a:r>
            <a:r>
              <a:rPr lang="en-ZA" dirty="0" smtClean="0"/>
              <a:t>...</a:t>
            </a:r>
            <a:endParaRPr lang="en-ZA" dirty="0"/>
          </a:p>
        </p:txBody>
      </p:sp>
      <p:sp>
        <p:nvSpPr>
          <p:cNvPr id="3" name="Content Placeholder 2"/>
          <p:cNvSpPr>
            <a:spLocks noGrp="1"/>
          </p:cNvSpPr>
          <p:nvPr>
            <p:ph idx="1"/>
          </p:nvPr>
        </p:nvSpPr>
        <p:spPr/>
        <p:txBody>
          <a:bodyPr>
            <a:normAutofit fontScale="70000" lnSpcReduction="20000"/>
          </a:bodyPr>
          <a:lstStyle/>
          <a:p>
            <a:r>
              <a:rPr lang="en-ZA" sz="4100" dirty="0" smtClean="0">
                <a:latin typeface="Trebuchet MS" pitchFamily="34" charset="0"/>
              </a:rPr>
              <a:t>Findings demonstrated a decreasing trend in malaria morbidity in </a:t>
            </a:r>
            <a:r>
              <a:rPr lang="en-ZA" sz="4100" dirty="0" err="1" smtClean="0">
                <a:latin typeface="Trebuchet MS" pitchFamily="34" charset="0"/>
              </a:rPr>
              <a:t>Mutale</a:t>
            </a:r>
            <a:r>
              <a:rPr lang="en-ZA" sz="4100" dirty="0" smtClean="0">
                <a:latin typeface="Trebuchet MS" pitchFamily="34" charset="0"/>
              </a:rPr>
              <a:t> </a:t>
            </a:r>
          </a:p>
          <a:p>
            <a:pPr marL="0" indent="0">
              <a:buNone/>
            </a:pPr>
            <a:endParaRPr lang="en-ZA" sz="2400" dirty="0" smtClean="0">
              <a:latin typeface="Trebuchet MS" pitchFamily="34" charset="0"/>
            </a:endParaRPr>
          </a:p>
          <a:p>
            <a:pPr lvl="1">
              <a:buFont typeface="Wingdings" pitchFamily="2" charset="2"/>
              <a:buChar char="ü"/>
            </a:pPr>
            <a:r>
              <a:rPr lang="en-ZA" sz="2400" dirty="0" smtClean="0">
                <a:latin typeface="Trebuchet MS" pitchFamily="34" charset="0"/>
              </a:rPr>
              <a:t>Attributed : to the scaling up of IRS in the country </a:t>
            </a:r>
          </a:p>
          <a:p>
            <a:pPr lvl="1">
              <a:buNone/>
            </a:pPr>
            <a:endParaRPr lang="en-ZA" sz="2400" dirty="0" smtClean="0">
              <a:latin typeface="Trebuchet MS" pitchFamily="34" charset="0"/>
            </a:endParaRPr>
          </a:p>
          <a:p>
            <a:pPr lvl="1">
              <a:buFont typeface="Wingdings" pitchFamily="2" charset="2"/>
              <a:buChar char="ü"/>
            </a:pPr>
            <a:r>
              <a:rPr lang="en-ZA" sz="2400" dirty="0" smtClean="0">
                <a:latin typeface="Trebuchet MS" pitchFamily="34" charset="0"/>
              </a:rPr>
              <a:t>Introduction &amp; Implementation of widespread use of </a:t>
            </a:r>
            <a:r>
              <a:rPr lang="en-ZA" sz="2400" dirty="0" err="1" smtClean="0">
                <a:latin typeface="Trebuchet MS" pitchFamily="34" charset="0"/>
              </a:rPr>
              <a:t>Artemisinin</a:t>
            </a:r>
            <a:r>
              <a:rPr lang="en-ZA" sz="2400" dirty="0" smtClean="0">
                <a:latin typeface="Trebuchet MS" pitchFamily="34" charset="0"/>
              </a:rPr>
              <a:t>-based Combination Therapy (ACTs) </a:t>
            </a:r>
          </a:p>
          <a:p>
            <a:pPr lvl="1">
              <a:buNone/>
            </a:pPr>
            <a:endParaRPr lang="en-ZA" sz="2400" dirty="0" smtClean="0">
              <a:latin typeface="Trebuchet MS" pitchFamily="34" charset="0"/>
            </a:endParaRPr>
          </a:p>
          <a:p>
            <a:pPr lvl="1">
              <a:buFont typeface="Wingdings" pitchFamily="2" charset="2"/>
              <a:buChar char="ü"/>
            </a:pPr>
            <a:r>
              <a:rPr lang="en-ZA" sz="2400" dirty="0" smtClean="0">
                <a:latin typeface="Trebuchet MS" pitchFamily="34" charset="0"/>
              </a:rPr>
              <a:t>Implementation of the tri-national </a:t>
            </a:r>
            <a:r>
              <a:rPr lang="en-ZA" sz="2400" dirty="0" err="1" smtClean="0">
                <a:latin typeface="Trebuchet MS" pitchFamily="34" charset="0"/>
              </a:rPr>
              <a:t>Lubombo</a:t>
            </a:r>
            <a:r>
              <a:rPr lang="en-ZA" sz="2400" dirty="0" smtClean="0">
                <a:latin typeface="Trebuchet MS" pitchFamily="34" charset="0"/>
              </a:rPr>
              <a:t> Malaria Protocol contributed to the decline in malaria in </a:t>
            </a:r>
            <a:r>
              <a:rPr lang="en-ZA" sz="2400" dirty="0" err="1" smtClean="0">
                <a:latin typeface="Trebuchet MS" pitchFamily="34" charset="0"/>
              </a:rPr>
              <a:t>Mutale</a:t>
            </a:r>
            <a:endParaRPr lang="en-ZA" sz="2400" dirty="0" smtClean="0">
              <a:latin typeface="Trebuchet MS" pitchFamily="34" charset="0"/>
            </a:endParaRPr>
          </a:p>
          <a:p>
            <a:pPr lvl="1">
              <a:buFont typeface="Wingdings" pitchFamily="2" charset="2"/>
              <a:buChar char="ü"/>
            </a:pPr>
            <a:endParaRPr lang="en-ZA" sz="2400" dirty="0" smtClean="0">
              <a:latin typeface="Trebuchet MS" pitchFamily="34" charset="0"/>
            </a:endParaRPr>
          </a:p>
          <a:p>
            <a:pPr lvl="1">
              <a:buFont typeface="Wingdings" pitchFamily="2" charset="2"/>
              <a:buChar char="ü"/>
            </a:pPr>
            <a:r>
              <a:rPr lang="en-ZA" sz="2400" dirty="0" smtClean="0">
                <a:latin typeface="Trebuchet MS" pitchFamily="34" charset="0"/>
              </a:rPr>
              <a:t>The protocol was signed in 1999 by South Africa, Swaziland and Mozambique as part of the </a:t>
            </a:r>
            <a:r>
              <a:rPr lang="en-ZA" sz="2400" dirty="0" err="1" smtClean="0">
                <a:latin typeface="Trebuchet MS" pitchFamily="34" charset="0"/>
              </a:rPr>
              <a:t>Lubombo</a:t>
            </a:r>
            <a:r>
              <a:rPr lang="en-ZA" sz="2400" dirty="0" smtClean="0">
                <a:latin typeface="Trebuchet MS" pitchFamily="34" charset="0"/>
              </a:rPr>
              <a:t> Spatial Development Initiative (LSDI</a:t>
            </a:r>
          </a:p>
          <a:p>
            <a:pPr lvl="1">
              <a:buNone/>
            </a:pPr>
            <a:endParaRPr lang="en-ZA" sz="2400" dirty="0" smtClean="0">
              <a:latin typeface="Trebuchet MS" pitchFamily="34" charset="0"/>
            </a:endParaRPr>
          </a:p>
          <a:p>
            <a:pPr lvl="1">
              <a:buFont typeface="Wingdings" pitchFamily="2" charset="2"/>
              <a:buChar char="ü"/>
            </a:pPr>
            <a:r>
              <a:rPr lang="en-ZA" sz="2400" dirty="0" smtClean="0">
                <a:latin typeface="Trebuchet MS" pitchFamily="34" charset="0"/>
              </a:rPr>
              <a:t>The protocol strengthened the vector control &amp; case management components </a:t>
            </a:r>
          </a:p>
          <a:p>
            <a:endParaRPr lang="en-ZA" dirty="0" smtClean="0">
              <a:latin typeface="Trebuchet MS" pitchFamily="34" charset="0"/>
            </a:endParaRPr>
          </a:p>
        </p:txBody>
      </p:sp>
    </p:spTree>
    <p:extLst>
      <p:ext uri="{BB962C8B-B14F-4D97-AF65-F5344CB8AC3E}">
        <p14:creationId xmlns:p14="http://schemas.microsoft.com/office/powerpoint/2010/main" val="1254798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dirty="0" smtClean="0"/>
              <a:t>Layout </a:t>
            </a:r>
            <a:endParaRPr lang="en-ZA" dirty="0"/>
          </a:p>
        </p:txBody>
      </p:sp>
      <p:sp>
        <p:nvSpPr>
          <p:cNvPr id="3" name="Content Placeholder 2"/>
          <p:cNvSpPr>
            <a:spLocks noGrp="1"/>
          </p:cNvSpPr>
          <p:nvPr>
            <p:ph idx="1"/>
          </p:nvPr>
        </p:nvSpPr>
        <p:spPr>
          <a:xfrm>
            <a:off x="457200" y="1268760"/>
            <a:ext cx="8435280" cy="4857403"/>
          </a:xfrm>
        </p:spPr>
        <p:txBody>
          <a:bodyPr>
            <a:normAutofit lnSpcReduction="10000"/>
          </a:bodyPr>
          <a:lstStyle/>
          <a:p>
            <a:pPr marL="109728" indent="0">
              <a:buNone/>
            </a:pPr>
            <a:endParaRPr lang="en-ZA" dirty="0" smtClean="0"/>
          </a:p>
          <a:p>
            <a:pPr marL="109728" indent="0">
              <a:buNone/>
            </a:pPr>
            <a:endParaRPr lang="en-ZA" dirty="0" smtClean="0"/>
          </a:p>
          <a:p>
            <a:r>
              <a:rPr lang="en-ZA" dirty="0" smtClean="0"/>
              <a:t>Introduction</a:t>
            </a:r>
          </a:p>
          <a:p>
            <a:r>
              <a:rPr lang="en-ZA" dirty="0" smtClean="0"/>
              <a:t>Aim of the </a:t>
            </a:r>
            <a:r>
              <a:rPr lang="en-ZA" dirty="0" smtClean="0"/>
              <a:t>study</a:t>
            </a:r>
          </a:p>
          <a:p>
            <a:r>
              <a:rPr lang="en-ZA" dirty="0" smtClean="0"/>
              <a:t>Objectives </a:t>
            </a:r>
            <a:endParaRPr lang="en-ZA" dirty="0" smtClean="0"/>
          </a:p>
          <a:p>
            <a:r>
              <a:rPr lang="en-ZA" dirty="0" smtClean="0"/>
              <a:t>Methodology</a:t>
            </a:r>
          </a:p>
          <a:p>
            <a:r>
              <a:rPr lang="en-ZA" dirty="0" smtClean="0"/>
              <a:t>Results</a:t>
            </a:r>
          </a:p>
          <a:p>
            <a:r>
              <a:rPr lang="en-ZA" dirty="0" smtClean="0"/>
              <a:t>Discussion &amp; conclusion</a:t>
            </a:r>
          </a:p>
          <a:p>
            <a:r>
              <a:rPr lang="en-ZA" dirty="0" smtClean="0"/>
              <a:t>Limitations </a:t>
            </a:r>
          </a:p>
          <a:p>
            <a:r>
              <a:rPr lang="en-ZA" dirty="0" smtClean="0"/>
              <a:t>Recommendations</a:t>
            </a:r>
          </a:p>
          <a:p>
            <a:r>
              <a:rPr lang="en-ZA" dirty="0" smtClean="0"/>
              <a:t>Acknowledgements</a:t>
            </a:r>
          </a:p>
          <a:p>
            <a:endParaRPr lang="en-ZA" dirty="0" smtClean="0"/>
          </a:p>
          <a:p>
            <a:endParaRPr lang="en-ZA" dirty="0" smtClean="0"/>
          </a:p>
          <a:p>
            <a:endParaRPr lang="en-ZA" dirty="0"/>
          </a:p>
        </p:txBody>
      </p:sp>
    </p:spTree>
    <p:extLst>
      <p:ext uri="{BB962C8B-B14F-4D97-AF65-F5344CB8AC3E}">
        <p14:creationId xmlns:p14="http://schemas.microsoft.com/office/powerpoint/2010/main" val="3429320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dirty="0" err="1" smtClean="0">
                <a:latin typeface="Trebuchet MS" pitchFamily="34" charset="0"/>
              </a:rPr>
              <a:t>Cont</a:t>
            </a:r>
            <a:r>
              <a:rPr lang="en-ZA" dirty="0" smtClean="0">
                <a:latin typeface="Trebuchet MS" pitchFamily="34" charset="0"/>
              </a:rPr>
              <a:t>… </a:t>
            </a:r>
            <a:endParaRPr lang="en-ZA" dirty="0">
              <a:latin typeface="Trebuchet MS" pitchFamily="34" charset="0"/>
            </a:endParaRPr>
          </a:p>
        </p:txBody>
      </p:sp>
      <p:sp>
        <p:nvSpPr>
          <p:cNvPr id="3" name="Content Placeholder 2"/>
          <p:cNvSpPr>
            <a:spLocks noGrp="1"/>
          </p:cNvSpPr>
          <p:nvPr>
            <p:ph idx="1"/>
          </p:nvPr>
        </p:nvSpPr>
        <p:spPr/>
        <p:txBody>
          <a:bodyPr>
            <a:normAutofit/>
          </a:bodyPr>
          <a:lstStyle/>
          <a:p>
            <a:r>
              <a:rPr lang="en-ZA" dirty="0" err="1" smtClean="0">
                <a:latin typeface="Georgia" pitchFamily="18" charset="0"/>
              </a:rPr>
              <a:t>Mutale</a:t>
            </a:r>
            <a:r>
              <a:rPr lang="en-ZA" dirty="0" smtClean="0">
                <a:latin typeface="Georgia" pitchFamily="18" charset="0"/>
              </a:rPr>
              <a:t> municipality has managed to maintain high IRS coverage's</a:t>
            </a:r>
          </a:p>
          <a:p>
            <a:pPr marL="0" indent="0">
              <a:buNone/>
            </a:pPr>
            <a:endParaRPr lang="en-ZA" dirty="0" smtClean="0">
              <a:latin typeface="Georgia" pitchFamily="18" charset="0"/>
            </a:endParaRPr>
          </a:p>
          <a:p>
            <a:r>
              <a:rPr lang="en-ZA" dirty="0" smtClean="0">
                <a:latin typeface="Georgia" pitchFamily="18" charset="0"/>
              </a:rPr>
              <a:t>Hence </a:t>
            </a:r>
            <a:r>
              <a:rPr lang="en-ZA" dirty="0" smtClean="0">
                <a:latin typeface="Georgia" pitchFamily="18" charset="0"/>
              </a:rPr>
              <a:t>the decreasing trend in malaria incidences </a:t>
            </a:r>
            <a:r>
              <a:rPr lang="en-ZA" dirty="0" smtClean="0">
                <a:latin typeface="Georgia" pitchFamily="18" charset="0"/>
              </a:rPr>
              <a:t>which </a:t>
            </a:r>
            <a:r>
              <a:rPr lang="en-ZA" dirty="0" smtClean="0">
                <a:latin typeface="Georgia" pitchFamily="18" charset="0"/>
              </a:rPr>
              <a:t>suggest that the malaria control efforts implemented have been effective</a:t>
            </a:r>
          </a:p>
          <a:p>
            <a:endParaRPr lang="en-ZA" dirty="0" smtClean="0">
              <a:latin typeface="Georgia" pitchFamily="18" charset="0"/>
            </a:endParaRPr>
          </a:p>
          <a:p>
            <a:endParaRPr lang="en-ZA" dirty="0" smtClean="0">
              <a:latin typeface="Georgia" pitchFamily="18" charset="0"/>
            </a:endParaRPr>
          </a:p>
          <a:p>
            <a:endParaRPr lang="en-ZA" dirty="0" smtClean="0">
              <a:latin typeface="Georgia" pitchFamily="18" charset="0"/>
            </a:endParaRPr>
          </a:p>
          <a:p>
            <a:endParaRPr lang="en-ZA" dirty="0" smtClean="0">
              <a:latin typeface="Georgia" pitchFamily="18" charset="0"/>
            </a:endParaRPr>
          </a:p>
          <a:p>
            <a:endParaRPr lang="en-ZA" dirty="0">
              <a:latin typeface="Georgia" pitchFamily="18" charset="0"/>
            </a:endParaRPr>
          </a:p>
        </p:txBody>
      </p:sp>
    </p:spTree>
    <p:extLst>
      <p:ext uri="{BB962C8B-B14F-4D97-AF65-F5344CB8AC3E}">
        <p14:creationId xmlns:p14="http://schemas.microsoft.com/office/powerpoint/2010/main" val="32713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229600" cy="1066800"/>
          </a:xfrm>
        </p:spPr>
        <p:txBody>
          <a:bodyPr/>
          <a:lstStyle/>
          <a:p>
            <a:pPr algn="l"/>
            <a:r>
              <a:rPr lang="en-ZA" dirty="0" smtClean="0">
                <a:latin typeface="Trebuchet MS" pitchFamily="34" charset="0"/>
              </a:rPr>
              <a:t>Limitations</a:t>
            </a:r>
            <a:r>
              <a:rPr lang="en-ZA" dirty="0" smtClean="0"/>
              <a:t> </a:t>
            </a:r>
            <a:endParaRPr lang="en-ZA" dirty="0"/>
          </a:p>
        </p:txBody>
      </p:sp>
      <p:sp>
        <p:nvSpPr>
          <p:cNvPr id="3" name="Content Placeholder 2"/>
          <p:cNvSpPr>
            <a:spLocks noGrp="1"/>
          </p:cNvSpPr>
          <p:nvPr>
            <p:ph idx="1"/>
          </p:nvPr>
        </p:nvSpPr>
        <p:spPr>
          <a:xfrm>
            <a:off x="323528" y="1844824"/>
            <a:ext cx="8363272" cy="4729712"/>
          </a:xfrm>
        </p:spPr>
        <p:txBody>
          <a:bodyPr>
            <a:normAutofit lnSpcReduction="10000"/>
          </a:bodyPr>
          <a:lstStyle/>
          <a:p>
            <a:r>
              <a:rPr lang="en-ZA" sz="2600" dirty="0" smtClean="0">
                <a:latin typeface="Georgia" pitchFamily="18" charset="0"/>
              </a:rPr>
              <a:t>24%  of the cases had no documentation of the location where malaria was  contracted</a:t>
            </a:r>
          </a:p>
          <a:p>
            <a:r>
              <a:rPr lang="en-ZA" sz="2400" dirty="0" smtClean="0">
                <a:latin typeface="Georgia" pitchFamily="18" charset="0"/>
              </a:rPr>
              <a:t>the population of </a:t>
            </a:r>
            <a:r>
              <a:rPr lang="en-ZA" sz="2400" dirty="0" err="1" smtClean="0">
                <a:latin typeface="Georgia" pitchFamily="18" charset="0"/>
              </a:rPr>
              <a:t>Mutale</a:t>
            </a:r>
            <a:r>
              <a:rPr lang="en-ZA" sz="2400" dirty="0" smtClean="0">
                <a:latin typeface="Georgia" pitchFamily="18" charset="0"/>
              </a:rPr>
              <a:t> is divided into villages</a:t>
            </a:r>
          </a:p>
          <a:p>
            <a:pPr lvl="2">
              <a:buFont typeface="Wingdings" pitchFamily="2" charset="2"/>
              <a:buChar char="ü"/>
            </a:pPr>
            <a:r>
              <a:rPr lang="en-ZA" dirty="0" smtClean="0">
                <a:latin typeface="Georgia" pitchFamily="18" charset="0"/>
              </a:rPr>
              <a:t>village-specific population figures were not obtained</a:t>
            </a:r>
          </a:p>
          <a:p>
            <a:pPr lvl="2">
              <a:buFont typeface="Wingdings" pitchFamily="2" charset="2"/>
              <a:buChar char="ü"/>
            </a:pPr>
            <a:r>
              <a:rPr lang="en-ZA" dirty="0" smtClean="0">
                <a:latin typeface="Georgia" pitchFamily="18" charset="0"/>
              </a:rPr>
              <a:t>the number of household structures per village could not be obtained</a:t>
            </a:r>
          </a:p>
          <a:p>
            <a:r>
              <a:rPr lang="en-ZA" sz="2400" dirty="0" smtClean="0">
                <a:solidFill>
                  <a:prstClr val="black"/>
                </a:solidFill>
                <a:latin typeface="Georgia" pitchFamily="18" charset="0"/>
              </a:rPr>
              <a:t>the data used  is routinely collected through the provincial malaria surveillance system</a:t>
            </a:r>
          </a:p>
          <a:p>
            <a:r>
              <a:rPr lang="en-ZA" sz="2400" dirty="0">
                <a:latin typeface="Georgia" pitchFamily="18" charset="0"/>
              </a:rPr>
              <a:t>Further enquiry on how the province derives IRS targets revealed that the actual population of household structures in </a:t>
            </a:r>
            <a:r>
              <a:rPr lang="en-ZA" sz="2400" dirty="0" err="1">
                <a:latin typeface="Georgia" pitchFamily="18" charset="0"/>
              </a:rPr>
              <a:t>Mutale</a:t>
            </a:r>
            <a:r>
              <a:rPr lang="en-ZA" sz="2400" dirty="0">
                <a:latin typeface="Georgia" pitchFamily="18" charset="0"/>
              </a:rPr>
              <a:t> municipality is not documented</a:t>
            </a:r>
          </a:p>
          <a:p>
            <a:endParaRPr lang="en-ZA" sz="2400" dirty="0" smtClean="0">
              <a:latin typeface="Georgia" pitchFamily="18" charset="0"/>
            </a:endParaRPr>
          </a:p>
        </p:txBody>
      </p:sp>
    </p:spTree>
    <p:extLst>
      <p:ext uri="{BB962C8B-B14F-4D97-AF65-F5344CB8AC3E}">
        <p14:creationId xmlns:p14="http://schemas.microsoft.com/office/powerpoint/2010/main" val="8306209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1066800"/>
          </a:xfrm>
        </p:spPr>
        <p:txBody>
          <a:bodyPr/>
          <a:lstStyle/>
          <a:p>
            <a:pPr algn="l"/>
            <a:r>
              <a:rPr lang="en-ZA" dirty="0" smtClean="0">
                <a:latin typeface="Trebuchet MS" pitchFamily="34" charset="0"/>
              </a:rPr>
              <a:t>Recommendations</a:t>
            </a:r>
            <a:r>
              <a:rPr lang="en-ZA" dirty="0" smtClean="0"/>
              <a:t> </a:t>
            </a:r>
            <a:endParaRPr lang="en-ZA" dirty="0"/>
          </a:p>
        </p:txBody>
      </p:sp>
      <p:sp>
        <p:nvSpPr>
          <p:cNvPr id="3" name="Content Placeholder 2"/>
          <p:cNvSpPr>
            <a:spLocks noGrp="1"/>
          </p:cNvSpPr>
          <p:nvPr>
            <p:ph idx="1"/>
          </p:nvPr>
        </p:nvSpPr>
        <p:spPr>
          <a:xfrm>
            <a:off x="395536" y="1700808"/>
            <a:ext cx="8291264" cy="4873728"/>
          </a:xfrm>
        </p:spPr>
        <p:txBody>
          <a:bodyPr>
            <a:normAutofit/>
          </a:bodyPr>
          <a:lstStyle/>
          <a:p>
            <a:r>
              <a:rPr lang="en-ZA" dirty="0" smtClean="0">
                <a:latin typeface="Georgia" pitchFamily="18" charset="0"/>
              </a:rPr>
              <a:t>MCP in Limpopo should </a:t>
            </a:r>
          </a:p>
          <a:p>
            <a:pPr lvl="1"/>
            <a:r>
              <a:rPr lang="en-ZA" sz="2400" dirty="0" smtClean="0">
                <a:latin typeface="Georgia" pitchFamily="18" charset="0"/>
              </a:rPr>
              <a:t>strengthen the surveillance, reporting  and </a:t>
            </a:r>
          </a:p>
          <a:p>
            <a:pPr lvl="1">
              <a:buNone/>
            </a:pPr>
            <a:r>
              <a:rPr lang="en-ZA" sz="2400" dirty="0" smtClean="0">
                <a:latin typeface="Georgia" pitchFamily="18" charset="0"/>
              </a:rPr>
              <a:t>	the capturing of the data in the provincial malaria information system</a:t>
            </a:r>
          </a:p>
          <a:p>
            <a:pPr lvl="1">
              <a:buNone/>
            </a:pPr>
            <a:endParaRPr lang="en-ZA" sz="2400" dirty="0" smtClean="0">
              <a:latin typeface="Georgia" pitchFamily="18" charset="0"/>
            </a:endParaRPr>
          </a:p>
          <a:p>
            <a:pPr lvl="1"/>
            <a:r>
              <a:rPr lang="en-ZA" sz="2400" dirty="0" smtClean="0">
                <a:latin typeface="Georgia" pitchFamily="18" charset="0"/>
              </a:rPr>
              <a:t>work closely with the local community leaders in order to obtain accurate figures for the population &amp; house structures</a:t>
            </a:r>
          </a:p>
          <a:p>
            <a:pPr lvl="1"/>
            <a:endParaRPr lang="en-ZA" sz="2400" dirty="0" smtClean="0">
              <a:latin typeface="Georgia" pitchFamily="18" charset="0"/>
            </a:endParaRPr>
          </a:p>
          <a:p>
            <a:pPr lvl="1"/>
            <a:r>
              <a:rPr lang="en-ZA" sz="2400" dirty="0" smtClean="0">
                <a:latin typeface="Georgia" pitchFamily="18" charset="0"/>
              </a:rPr>
              <a:t>regularly updating of number of household structures targeted for IRS</a:t>
            </a:r>
          </a:p>
          <a:p>
            <a:pPr lvl="1"/>
            <a:endParaRPr lang="en-ZA" dirty="0" smtClean="0">
              <a:latin typeface="Georgia" pitchFamily="18" charset="0"/>
            </a:endParaRPr>
          </a:p>
        </p:txBody>
      </p:sp>
    </p:spTree>
    <p:extLst>
      <p:ext uri="{BB962C8B-B14F-4D97-AF65-F5344CB8AC3E}">
        <p14:creationId xmlns:p14="http://schemas.microsoft.com/office/powerpoint/2010/main" val="2253446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dirty="0" err="1" smtClean="0"/>
              <a:t>Cont</a:t>
            </a:r>
            <a:r>
              <a:rPr lang="en-ZA" dirty="0" smtClean="0"/>
              <a:t>… </a:t>
            </a:r>
            <a:endParaRPr lang="en-ZA" dirty="0"/>
          </a:p>
        </p:txBody>
      </p:sp>
      <p:sp>
        <p:nvSpPr>
          <p:cNvPr id="3" name="Content Placeholder 2"/>
          <p:cNvSpPr>
            <a:spLocks noGrp="1"/>
          </p:cNvSpPr>
          <p:nvPr>
            <p:ph idx="1"/>
          </p:nvPr>
        </p:nvSpPr>
        <p:spPr/>
        <p:txBody>
          <a:bodyPr>
            <a:normAutofit fontScale="92500" lnSpcReduction="10000"/>
          </a:bodyPr>
          <a:lstStyle/>
          <a:p>
            <a:r>
              <a:rPr lang="en-ZA" dirty="0" smtClean="0">
                <a:latin typeface="Georgia" pitchFamily="18" charset="0"/>
              </a:rPr>
              <a:t>Patients diagnosed should be investigated</a:t>
            </a:r>
          </a:p>
          <a:p>
            <a:pPr marL="0" indent="0">
              <a:buNone/>
            </a:pPr>
            <a:r>
              <a:rPr lang="en-ZA" i="1" dirty="0" smtClean="0">
                <a:latin typeface="Georgia" pitchFamily="18" charset="0"/>
              </a:rPr>
              <a:t>     - i.e. whether locally transmitted or imported</a:t>
            </a:r>
            <a:endParaRPr lang="en-ZA" dirty="0" smtClean="0">
              <a:latin typeface="Georgia" pitchFamily="18" charset="0"/>
            </a:endParaRPr>
          </a:p>
          <a:p>
            <a:pPr lvl="0" algn="ctr">
              <a:buNone/>
            </a:pPr>
            <a:endParaRPr lang="en-ZA" dirty="0" smtClean="0">
              <a:solidFill>
                <a:prstClr val="black"/>
              </a:solidFill>
              <a:latin typeface="Georgia" pitchFamily="18" charset="0"/>
            </a:endParaRPr>
          </a:p>
          <a:p>
            <a:r>
              <a:rPr lang="en-ZA" dirty="0" smtClean="0">
                <a:solidFill>
                  <a:prstClr val="black"/>
                </a:solidFill>
                <a:latin typeface="Georgia" pitchFamily="18" charset="0"/>
              </a:rPr>
              <a:t>As </a:t>
            </a:r>
            <a:r>
              <a:rPr lang="en-ZA" dirty="0">
                <a:solidFill>
                  <a:prstClr val="black"/>
                </a:solidFill>
                <a:latin typeface="Georgia" pitchFamily="18" charset="0"/>
              </a:rPr>
              <a:t>the country moves forward with the malaria elimination efforts, it is crucial to monitor trends in morbidity and mortality due to malaria in the affected populations, in order to guide and refine control interventions</a:t>
            </a:r>
          </a:p>
          <a:p>
            <a:pPr lvl="0" algn="ctr"/>
            <a:endParaRPr lang="en-ZA" dirty="0">
              <a:solidFill>
                <a:prstClr val="black"/>
              </a:solidFill>
              <a:latin typeface="Georgia" pitchFamily="18" charset="0"/>
            </a:endParaRPr>
          </a:p>
          <a:p>
            <a:pPr marL="0" indent="0">
              <a:buNone/>
            </a:pPr>
            <a:endParaRPr lang="en-ZA" dirty="0" smtClean="0">
              <a:latin typeface="Georgia" pitchFamily="18" charset="0"/>
            </a:endParaRPr>
          </a:p>
          <a:p>
            <a:endParaRPr lang="en-ZA" dirty="0">
              <a:latin typeface="Georgia" pitchFamily="18" charset="0"/>
            </a:endParaRPr>
          </a:p>
        </p:txBody>
      </p:sp>
    </p:spTree>
    <p:extLst>
      <p:ext uri="{BB962C8B-B14F-4D97-AF65-F5344CB8AC3E}">
        <p14:creationId xmlns:p14="http://schemas.microsoft.com/office/powerpoint/2010/main" val="1812271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147248" cy="1008112"/>
          </a:xfrm>
        </p:spPr>
        <p:txBody>
          <a:bodyPr>
            <a:normAutofit/>
          </a:bodyPr>
          <a:lstStyle/>
          <a:p>
            <a:pPr algn="l"/>
            <a:r>
              <a:rPr lang="en-ZA" sz="2800" dirty="0" smtClean="0"/>
              <a:t>References </a:t>
            </a:r>
            <a:endParaRPr lang="en-ZA" sz="2800" dirty="0"/>
          </a:p>
        </p:txBody>
      </p:sp>
      <p:sp>
        <p:nvSpPr>
          <p:cNvPr id="3" name="Content Placeholder 2"/>
          <p:cNvSpPr>
            <a:spLocks noGrp="1"/>
          </p:cNvSpPr>
          <p:nvPr>
            <p:ph idx="1"/>
          </p:nvPr>
        </p:nvSpPr>
        <p:spPr>
          <a:xfrm>
            <a:off x="323528" y="1052736"/>
            <a:ext cx="8712968" cy="5688632"/>
          </a:xfrm>
        </p:spPr>
        <p:txBody>
          <a:bodyPr>
            <a:normAutofit fontScale="32500" lnSpcReduction="20000"/>
          </a:bodyPr>
          <a:lstStyle/>
          <a:p>
            <a:pPr marL="0" indent="0">
              <a:buNone/>
            </a:pPr>
            <a:endParaRPr lang="en-ZA" sz="4800" dirty="0" smtClean="0">
              <a:latin typeface="Times New Roman" pitchFamily="18" charset="0"/>
              <a:cs typeface="Times New Roman" pitchFamily="18" charset="0"/>
            </a:endParaRPr>
          </a:p>
          <a:p>
            <a:pPr marL="0" indent="0">
              <a:buNone/>
            </a:pPr>
            <a:r>
              <a:rPr lang="en-ZA" sz="4800" dirty="0" smtClean="0">
                <a:latin typeface="Times New Roman" pitchFamily="18" charset="0"/>
                <a:cs typeface="Times New Roman" pitchFamily="18" charset="0"/>
              </a:rPr>
              <a:t>1. Roll Back Malaria. Malaria Key Facts [Internet]. The Global Partnership for a Malaria-free World. [cited 2012 Jan 30]. Available from: http://www.rbm.who.int/keyfacts.html</a:t>
            </a:r>
          </a:p>
          <a:p>
            <a:pPr marL="0" indent="0">
              <a:buNone/>
            </a:pPr>
            <a:r>
              <a:rPr lang="en-ZA" sz="4800" dirty="0" smtClean="0">
                <a:latin typeface="Times New Roman" pitchFamily="18" charset="0"/>
                <a:cs typeface="Times New Roman" pitchFamily="18" charset="0"/>
              </a:rPr>
              <a:t>2. </a:t>
            </a:r>
            <a:r>
              <a:rPr lang="en-ZA" sz="4800" dirty="0" err="1" smtClean="0">
                <a:latin typeface="Times New Roman" pitchFamily="18" charset="0"/>
                <a:cs typeface="Times New Roman" pitchFamily="18" charset="0"/>
              </a:rPr>
              <a:t>Heyman</a:t>
            </a:r>
            <a:r>
              <a:rPr lang="en-ZA" sz="4800" dirty="0" smtClean="0">
                <a:latin typeface="Times New Roman" pitchFamily="18" charset="0"/>
                <a:cs typeface="Times New Roman" pitchFamily="18" charset="0"/>
              </a:rPr>
              <a:t> DL. Control of communicable diseases manual. 19th ed. United States of America: American Public Health Association; 2008. </a:t>
            </a:r>
          </a:p>
          <a:p>
            <a:pPr marL="0" indent="0">
              <a:buNone/>
            </a:pPr>
            <a:r>
              <a:rPr lang="en-ZA" sz="4800" dirty="0" smtClean="0">
                <a:latin typeface="Times New Roman" pitchFamily="18" charset="0"/>
                <a:cs typeface="Times New Roman" pitchFamily="18" charset="0"/>
              </a:rPr>
              <a:t>3. Malaria control in South Africa – challenges and successes [Internet]. [cited 2012 Jan 26]. Available from: http://www.samj.org.za/index.php/samj/article/download/304/354</a:t>
            </a:r>
          </a:p>
          <a:p>
            <a:pPr marL="0" indent="0">
              <a:buNone/>
            </a:pPr>
            <a:r>
              <a:rPr lang="en-ZA" sz="4800" dirty="0" smtClean="0">
                <a:latin typeface="Times New Roman" pitchFamily="18" charset="0"/>
                <a:cs typeface="Times New Roman" pitchFamily="18" charset="0"/>
              </a:rPr>
              <a:t>4. Malaria in Southern Africa [Internet]. [cited 2012 Jan 26]. Available from: http://www.malaria.org.za/Malaria_Risk/Update/update.html</a:t>
            </a:r>
          </a:p>
          <a:p>
            <a:pPr marL="0" indent="0">
              <a:buNone/>
            </a:pPr>
            <a:r>
              <a:rPr lang="en-ZA" sz="4800" dirty="0" smtClean="0">
                <a:latin typeface="Times New Roman" pitchFamily="18" charset="0"/>
                <a:cs typeface="Times New Roman" pitchFamily="18" charset="0"/>
              </a:rPr>
              <a:t>5. Malaria cases in South Africa 1988-2008 [Internet]. [cited 2012 Jan 26]. Available from: http://www.malaria.org.za/Malaria_Risk/Cases/cases.html</a:t>
            </a:r>
          </a:p>
          <a:p>
            <a:pPr marL="0" indent="0">
              <a:buNone/>
            </a:pPr>
            <a:r>
              <a:rPr lang="en-ZA" sz="4800" dirty="0" smtClean="0">
                <a:latin typeface="Times New Roman" pitchFamily="18" charset="0"/>
                <a:cs typeface="Times New Roman" pitchFamily="18" charset="0"/>
              </a:rPr>
              <a:t>6. Malaria Elimination Strategy 2011-2018 in South Africa. National Department of Health; 2011. </a:t>
            </a:r>
          </a:p>
          <a:p>
            <a:pPr marL="0" indent="0">
              <a:buNone/>
            </a:pPr>
            <a:r>
              <a:rPr lang="en-ZA" sz="4800" dirty="0" smtClean="0">
                <a:latin typeface="Times New Roman" pitchFamily="18" charset="0"/>
                <a:cs typeface="Times New Roman" pitchFamily="18" charset="0"/>
              </a:rPr>
              <a:t>7. Malaria elimination: A field manual for low and moderate endemic countries [Internet]. [cited 2012 Jan 26]. Available from: http://whqlibdoc.who.int/publications/2007/9789241596084_eng.pdf</a:t>
            </a:r>
          </a:p>
          <a:p>
            <a:pPr marL="0" indent="0">
              <a:buNone/>
            </a:pPr>
            <a:r>
              <a:rPr lang="en-ZA" sz="4800" dirty="0" smtClean="0">
                <a:latin typeface="Times New Roman" pitchFamily="18" charset="0"/>
                <a:cs typeface="Times New Roman" pitchFamily="18" charset="0"/>
              </a:rPr>
              <a:t>8. </a:t>
            </a:r>
            <a:r>
              <a:rPr lang="en-ZA" sz="4800" dirty="0" err="1" smtClean="0">
                <a:latin typeface="Times New Roman" pitchFamily="18" charset="0"/>
                <a:cs typeface="Times New Roman" pitchFamily="18" charset="0"/>
              </a:rPr>
              <a:t>Gerritsen</a:t>
            </a:r>
            <a:r>
              <a:rPr lang="en-ZA" sz="4800" dirty="0" smtClean="0">
                <a:latin typeface="Times New Roman" pitchFamily="18" charset="0"/>
                <a:cs typeface="Times New Roman" pitchFamily="18" charset="0"/>
              </a:rPr>
              <a:t> AA, Kruger P, van der </a:t>
            </a:r>
            <a:r>
              <a:rPr lang="en-ZA" sz="4800" dirty="0" err="1" smtClean="0">
                <a:latin typeface="Times New Roman" pitchFamily="18" charset="0"/>
                <a:cs typeface="Times New Roman" pitchFamily="18" charset="0"/>
              </a:rPr>
              <a:t>Loeff</a:t>
            </a:r>
            <a:r>
              <a:rPr lang="en-ZA" sz="4800" dirty="0" smtClean="0">
                <a:latin typeface="Times New Roman" pitchFamily="18" charset="0"/>
                <a:cs typeface="Times New Roman" pitchFamily="18" charset="0"/>
              </a:rPr>
              <a:t> MF, </a:t>
            </a:r>
            <a:r>
              <a:rPr lang="en-ZA" sz="4800" dirty="0" err="1" smtClean="0">
                <a:latin typeface="Times New Roman" pitchFamily="18" charset="0"/>
                <a:cs typeface="Times New Roman" pitchFamily="18" charset="0"/>
              </a:rPr>
              <a:t>Grobusch</a:t>
            </a:r>
            <a:r>
              <a:rPr lang="en-ZA" sz="4800" dirty="0" smtClean="0">
                <a:latin typeface="Times New Roman" pitchFamily="18" charset="0"/>
                <a:cs typeface="Times New Roman" pitchFamily="18" charset="0"/>
              </a:rPr>
              <a:t> MP. Malaria incidence in Limpopo Province, South Africa, 1998–2007. Malaria Journal. 2008 Aug 25;7(1):162. </a:t>
            </a:r>
          </a:p>
          <a:p>
            <a:pPr marL="0" indent="0">
              <a:buNone/>
            </a:pPr>
            <a:r>
              <a:rPr lang="en-ZA" sz="4800" dirty="0" smtClean="0">
                <a:latin typeface="Times New Roman" pitchFamily="18" charset="0"/>
                <a:cs typeface="Times New Roman" pitchFamily="18" charset="0"/>
              </a:rPr>
              <a:t>9. Department of Health. Guideline for prevention of malaria in South Africa. Department of Health; 2009. </a:t>
            </a:r>
          </a:p>
          <a:p>
            <a:pPr marL="0" indent="0">
              <a:buNone/>
            </a:pPr>
            <a:r>
              <a:rPr lang="en-ZA" sz="4800" dirty="0" smtClean="0">
                <a:latin typeface="Times New Roman" pitchFamily="18" charset="0"/>
                <a:cs typeface="Times New Roman" pitchFamily="18" charset="0"/>
              </a:rPr>
              <a:t>10.Okell LC, </a:t>
            </a:r>
            <a:r>
              <a:rPr lang="en-ZA" sz="4800" dirty="0" err="1" smtClean="0">
                <a:latin typeface="Times New Roman" pitchFamily="18" charset="0"/>
                <a:cs typeface="Times New Roman" pitchFamily="18" charset="0"/>
              </a:rPr>
              <a:t>Drakeley</a:t>
            </a:r>
            <a:r>
              <a:rPr lang="en-ZA" sz="4800" dirty="0" smtClean="0">
                <a:latin typeface="Times New Roman" pitchFamily="18" charset="0"/>
                <a:cs typeface="Times New Roman" pitchFamily="18" charset="0"/>
              </a:rPr>
              <a:t> CJ, </a:t>
            </a:r>
            <a:r>
              <a:rPr lang="en-ZA" sz="4800" dirty="0" err="1" smtClean="0">
                <a:latin typeface="Times New Roman" pitchFamily="18" charset="0"/>
                <a:cs typeface="Times New Roman" pitchFamily="18" charset="0"/>
              </a:rPr>
              <a:t>Ghani</a:t>
            </a:r>
            <a:r>
              <a:rPr lang="en-ZA" sz="4800" dirty="0" smtClean="0">
                <a:latin typeface="Times New Roman" pitchFamily="18" charset="0"/>
                <a:cs typeface="Times New Roman" pitchFamily="18" charset="0"/>
              </a:rPr>
              <a:t> AC, </a:t>
            </a:r>
            <a:r>
              <a:rPr lang="en-ZA" sz="4800" dirty="0" err="1" smtClean="0">
                <a:latin typeface="Times New Roman" pitchFamily="18" charset="0"/>
                <a:cs typeface="Times New Roman" pitchFamily="18" charset="0"/>
              </a:rPr>
              <a:t>Bousema</a:t>
            </a:r>
            <a:r>
              <a:rPr lang="en-ZA" sz="4800" dirty="0" smtClean="0">
                <a:latin typeface="Times New Roman" pitchFamily="18" charset="0"/>
                <a:cs typeface="Times New Roman" pitchFamily="18" charset="0"/>
              </a:rPr>
              <a:t> T, Sutherland CJ. Reduction of transmission from malaria patients by </a:t>
            </a:r>
            <a:r>
              <a:rPr lang="en-ZA" sz="4800" dirty="0" err="1" smtClean="0">
                <a:latin typeface="Times New Roman" pitchFamily="18" charset="0"/>
                <a:cs typeface="Times New Roman" pitchFamily="18" charset="0"/>
              </a:rPr>
              <a:t>artemisinin</a:t>
            </a:r>
            <a:r>
              <a:rPr lang="en-ZA" sz="4800" dirty="0" smtClean="0">
                <a:latin typeface="Times New Roman" pitchFamily="18" charset="0"/>
                <a:cs typeface="Times New Roman" pitchFamily="18" charset="0"/>
              </a:rPr>
              <a:t> combination therapies: a pooled analysis of six randomized trials. Malaria Journal. 2008 Jul 9;7(1):125. </a:t>
            </a:r>
          </a:p>
          <a:p>
            <a:pPr marL="0" indent="0">
              <a:buNone/>
            </a:pPr>
            <a:r>
              <a:rPr lang="en-ZA" sz="4800" dirty="0" smtClean="0">
                <a:latin typeface="Times New Roman" pitchFamily="18" charset="0"/>
                <a:cs typeface="Times New Roman" pitchFamily="18" charset="0"/>
              </a:rPr>
              <a:t>11.John CC. Possible Interruption of Malaria Transmission, Highland Kenya, 2007–2008. Emerging Infectious Diseases [Internet]. 2009 Dec [cited 2012 Jan 30];15(12). Available from: http://wwwnc.cdc.gov/eid/article/15/12/09-0627_article.htm</a:t>
            </a:r>
          </a:p>
          <a:p>
            <a:pPr marL="0" indent="0">
              <a:buNone/>
            </a:pPr>
            <a:endParaRPr lang="en-ZA" sz="4800" dirty="0" smtClean="0">
              <a:latin typeface="Times New Roman" pitchFamily="18" charset="0"/>
              <a:cs typeface="Times New Roman" pitchFamily="18" charset="0"/>
            </a:endParaRPr>
          </a:p>
          <a:p>
            <a:pPr marL="0" indent="0">
              <a:buNone/>
            </a:pPr>
            <a:endParaRPr lang="en-ZA" dirty="0">
              <a:latin typeface="Times New Roman" pitchFamily="18" charset="0"/>
              <a:cs typeface="Times New Roman" pitchFamily="18" charset="0"/>
            </a:endParaRPr>
          </a:p>
        </p:txBody>
      </p:sp>
    </p:spTree>
    <p:extLst>
      <p:ext uri="{BB962C8B-B14F-4D97-AF65-F5344CB8AC3E}">
        <p14:creationId xmlns:p14="http://schemas.microsoft.com/office/powerpoint/2010/main" val="3146614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1066800"/>
          </a:xfrm>
        </p:spPr>
        <p:txBody>
          <a:bodyPr>
            <a:normAutofit/>
          </a:bodyPr>
          <a:lstStyle/>
          <a:p>
            <a:pPr algn="l"/>
            <a:r>
              <a:rPr lang="en-ZA" sz="4000" dirty="0" smtClean="0">
                <a:latin typeface="Trebuchet MS" pitchFamily="34" charset="0"/>
              </a:rPr>
              <a:t>Cont</a:t>
            </a:r>
            <a:r>
              <a:rPr lang="en-ZA" sz="4000" dirty="0" smtClean="0"/>
              <a:t>....</a:t>
            </a:r>
            <a:endParaRPr lang="en-ZA" sz="4000" dirty="0"/>
          </a:p>
        </p:txBody>
      </p:sp>
      <p:sp>
        <p:nvSpPr>
          <p:cNvPr id="3" name="Content Placeholder 2"/>
          <p:cNvSpPr>
            <a:spLocks noGrp="1"/>
          </p:cNvSpPr>
          <p:nvPr>
            <p:ph idx="1"/>
          </p:nvPr>
        </p:nvSpPr>
        <p:spPr>
          <a:xfrm>
            <a:off x="395536" y="1484784"/>
            <a:ext cx="8291264" cy="5089752"/>
          </a:xfrm>
        </p:spPr>
        <p:txBody>
          <a:bodyPr>
            <a:normAutofit fontScale="47500" lnSpcReduction="20000"/>
          </a:bodyPr>
          <a:lstStyle/>
          <a:p>
            <a:pPr marL="0" indent="0">
              <a:buNone/>
            </a:pPr>
            <a:r>
              <a:rPr lang="en-ZA" dirty="0" smtClean="0">
                <a:latin typeface="Trebuchet MS" pitchFamily="34" charset="0"/>
                <a:cs typeface="Times New Roman" pitchFamily="18" charset="0"/>
              </a:rPr>
              <a:t>12.Okell LC, </a:t>
            </a:r>
            <a:r>
              <a:rPr lang="en-ZA" dirty="0" err="1" smtClean="0">
                <a:latin typeface="Trebuchet MS" pitchFamily="34" charset="0"/>
                <a:cs typeface="Times New Roman" pitchFamily="18" charset="0"/>
              </a:rPr>
              <a:t>Drakeley</a:t>
            </a:r>
            <a:r>
              <a:rPr lang="en-ZA" dirty="0" smtClean="0">
                <a:latin typeface="Trebuchet MS" pitchFamily="34" charset="0"/>
                <a:cs typeface="Times New Roman" pitchFamily="18" charset="0"/>
              </a:rPr>
              <a:t> CJ, </a:t>
            </a:r>
            <a:r>
              <a:rPr lang="en-ZA" dirty="0" err="1" smtClean="0">
                <a:latin typeface="Trebuchet MS" pitchFamily="34" charset="0"/>
                <a:cs typeface="Times New Roman" pitchFamily="18" charset="0"/>
              </a:rPr>
              <a:t>Bousema</a:t>
            </a:r>
            <a:r>
              <a:rPr lang="en-ZA" dirty="0" smtClean="0">
                <a:latin typeface="Trebuchet MS" pitchFamily="34" charset="0"/>
                <a:cs typeface="Times New Roman" pitchFamily="18" charset="0"/>
              </a:rPr>
              <a:t> T, </a:t>
            </a:r>
            <a:r>
              <a:rPr lang="en-ZA" dirty="0" err="1" smtClean="0">
                <a:latin typeface="Trebuchet MS" pitchFamily="34" charset="0"/>
                <a:cs typeface="Times New Roman" pitchFamily="18" charset="0"/>
              </a:rPr>
              <a:t>Whitty</a:t>
            </a:r>
            <a:r>
              <a:rPr lang="en-ZA" dirty="0" smtClean="0">
                <a:latin typeface="Trebuchet MS" pitchFamily="34" charset="0"/>
                <a:cs typeface="Times New Roman" pitchFamily="18" charset="0"/>
              </a:rPr>
              <a:t> CJM, </a:t>
            </a:r>
            <a:r>
              <a:rPr lang="en-ZA" dirty="0" err="1" smtClean="0">
                <a:latin typeface="Trebuchet MS" pitchFamily="34" charset="0"/>
                <a:cs typeface="Times New Roman" pitchFamily="18" charset="0"/>
              </a:rPr>
              <a:t>Ghani</a:t>
            </a:r>
            <a:r>
              <a:rPr lang="en-ZA" dirty="0" smtClean="0">
                <a:latin typeface="Trebuchet MS" pitchFamily="34" charset="0"/>
                <a:cs typeface="Times New Roman" pitchFamily="18" charset="0"/>
              </a:rPr>
              <a:t> AC. Modelling the Impact of </a:t>
            </a:r>
            <a:r>
              <a:rPr lang="en-ZA" dirty="0" err="1" smtClean="0">
                <a:latin typeface="Trebuchet MS" pitchFamily="34" charset="0"/>
                <a:cs typeface="Times New Roman" pitchFamily="18" charset="0"/>
              </a:rPr>
              <a:t>Artemisinin</a:t>
            </a:r>
            <a:r>
              <a:rPr lang="en-ZA" dirty="0" smtClean="0">
                <a:latin typeface="Trebuchet MS" pitchFamily="34" charset="0"/>
                <a:cs typeface="Times New Roman" pitchFamily="18" charset="0"/>
              </a:rPr>
              <a:t> Combination Therapy and Long-Acting Treatments on Malaria Transmission Intensity. Riley S, editor. </a:t>
            </a:r>
            <a:r>
              <a:rPr lang="en-ZA" dirty="0" err="1" smtClean="0">
                <a:latin typeface="Trebuchet MS" pitchFamily="34" charset="0"/>
                <a:cs typeface="Times New Roman" pitchFamily="18" charset="0"/>
              </a:rPr>
              <a:t>PLoS</a:t>
            </a:r>
            <a:r>
              <a:rPr lang="en-ZA" dirty="0" smtClean="0">
                <a:latin typeface="Trebuchet MS" pitchFamily="34" charset="0"/>
                <a:cs typeface="Times New Roman" pitchFamily="18" charset="0"/>
              </a:rPr>
              <a:t> Medicine. 2008;5(11):e226. </a:t>
            </a:r>
          </a:p>
          <a:p>
            <a:pPr marL="0" indent="0">
              <a:buNone/>
            </a:pPr>
            <a:r>
              <a:rPr lang="en-ZA" dirty="0" smtClean="0">
                <a:latin typeface="Trebuchet MS" pitchFamily="34" charset="0"/>
                <a:cs typeface="Times New Roman" pitchFamily="18" charset="0"/>
              </a:rPr>
              <a:t>13.Sharp BL, </a:t>
            </a:r>
            <a:r>
              <a:rPr lang="en-ZA" dirty="0" err="1" smtClean="0">
                <a:latin typeface="Trebuchet MS" pitchFamily="34" charset="0"/>
                <a:cs typeface="Times New Roman" pitchFamily="18" charset="0"/>
              </a:rPr>
              <a:t>Kleinschmidt</a:t>
            </a:r>
            <a:r>
              <a:rPr lang="en-ZA" dirty="0" smtClean="0">
                <a:latin typeface="Trebuchet MS" pitchFamily="34" charset="0"/>
                <a:cs typeface="Times New Roman" pitchFamily="18" charset="0"/>
              </a:rPr>
              <a:t> I, </a:t>
            </a:r>
            <a:r>
              <a:rPr lang="en-ZA" dirty="0" err="1" smtClean="0">
                <a:latin typeface="Trebuchet MS" pitchFamily="34" charset="0"/>
                <a:cs typeface="Times New Roman" pitchFamily="18" charset="0"/>
              </a:rPr>
              <a:t>Streat</a:t>
            </a:r>
            <a:r>
              <a:rPr lang="en-ZA" dirty="0" smtClean="0">
                <a:latin typeface="Trebuchet MS" pitchFamily="34" charset="0"/>
                <a:cs typeface="Times New Roman" pitchFamily="18" charset="0"/>
              </a:rPr>
              <a:t> E, </a:t>
            </a:r>
            <a:r>
              <a:rPr lang="en-ZA" dirty="0" err="1" smtClean="0">
                <a:latin typeface="Trebuchet MS" pitchFamily="34" charset="0"/>
                <a:cs typeface="Times New Roman" pitchFamily="18" charset="0"/>
              </a:rPr>
              <a:t>Maharaj</a:t>
            </a:r>
            <a:r>
              <a:rPr lang="en-ZA" dirty="0" smtClean="0">
                <a:latin typeface="Trebuchet MS" pitchFamily="34" charset="0"/>
                <a:cs typeface="Times New Roman" pitchFamily="18" charset="0"/>
              </a:rPr>
              <a:t> R, Barnes KI, </a:t>
            </a:r>
            <a:r>
              <a:rPr lang="en-ZA" dirty="0" err="1" smtClean="0">
                <a:latin typeface="Trebuchet MS" pitchFamily="34" charset="0"/>
                <a:cs typeface="Times New Roman" pitchFamily="18" charset="0"/>
              </a:rPr>
              <a:t>Durrheim</a:t>
            </a:r>
            <a:r>
              <a:rPr lang="en-ZA" dirty="0" smtClean="0">
                <a:latin typeface="Trebuchet MS" pitchFamily="34" charset="0"/>
                <a:cs typeface="Times New Roman" pitchFamily="18" charset="0"/>
              </a:rPr>
              <a:t> DN, et al. Seven Years of Regional Malaria Control Collaboration—</a:t>
            </a:r>
            <a:r>
              <a:rPr lang="en-ZA" dirty="0" err="1" smtClean="0">
                <a:latin typeface="Trebuchet MS" pitchFamily="34" charset="0"/>
                <a:cs typeface="Times New Roman" pitchFamily="18" charset="0"/>
              </a:rPr>
              <a:t>mozambique</a:t>
            </a:r>
            <a:r>
              <a:rPr lang="en-ZA" dirty="0" smtClean="0">
                <a:latin typeface="Trebuchet MS" pitchFamily="34" charset="0"/>
                <a:cs typeface="Times New Roman" pitchFamily="18" charset="0"/>
              </a:rPr>
              <a:t>, South Africa, and Swaziland. The American Journal of Tropical Medicine and Hygiene. 2007 Jan 1;76(1):42 –47. </a:t>
            </a:r>
          </a:p>
          <a:p>
            <a:pPr marL="0" indent="0">
              <a:buNone/>
            </a:pPr>
            <a:r>
              <a:rPr lang="en-ZA" dirty="0" smtClean="0">
                <a:latin typeface="Trebuchet MS" pitchFamily="34" charset="0"/>
                <a:cs typeface="Times New Roman" pitchFamily="18" charset="0"/>
              </a:rPr>
              <a:t>14.Lubombo Spatial Development Initiative [Internet]. LSDI Malaria </a:t>
            </a:r>
            <a:r>
              <a:rPr lang="en-ZA" dirty="0" err="1" smtClean="0">
                <a:latin typeface="Trebuchet MS" pitchFamily="34" charset="0"/>
                <a:cs typeface="Times New Roman" pitchFamily="18" charset="0"/>
              </a:rPr>
              <a:t>Contorl</a:t>
            </a:r>
            <a:r>
              <a:rPr lang="en-ZA" dirty="0" smtClean="0">
                <a:latin typeface="Trebuchet MS" pitchFamily="34" charset="0"/>
                <a:cs typeface="Times New Roman" pitchFamily="18" charset="0"/>
              </a:rPr>
              <a:t> Programme. [cited 2012 Jan 30]. Available from: http://www.malaria.org.za/lsdi/Overview/Publications.html</a:t>
            </a:r>
          </a:p>
          <a:p>
            <a:pPr marL="0" indent="0">
              <a:buNone/>
            </a:pPr>
            <a:r>
              <a:rPr lang="en-ZA" dirty="0" smtClean="0">
                <a:latin typeface="Trebuchet MS" pitchFamily="34" charset="0"/>
                <a:cs typeface="Times New Roman" pitchFamily="18" charset="0"/>
              </a:rPr>
              <a:t>15.Loevinsohn ME. Climatic warming and increased malaria incidence in Rwanda. Lancet. 1994 Mar 19;343(8899):714–8. </a:t>
            </a:r>
          </a:p>
          <a:p>
            <a:pPr marL="0" indent="0">
              <a:buNone/>
            </a:pPr>
            <a:r>
              <a:rPr lang="en-ZA" dirty="0" smtClean="0">
                <a:latin typeface="Trebuchet MS" pitchFamily="34" charset="0"/>
                <a:cs typeface="Times New Roman" pitchFamily="18" charset="0"/>
              </a:rPr>
              <a:t>16.Teklehaimanot HD, </a:t>
            </a:r>
            <a:r>
              <a:rPr lang="en-ZA" dirty="0" err="1" smtClean="0">
                <a:latin typeface="Trebuchet MS" pitchFamily="34" charset="0"/>
                <a:cs typeface="Times New Roman" pitchFamily="18" charset="0"/>
              </a:rPr>
              <a:t>Lipsitch</a:t>
            </a:r>
            <a:r>
              <a:rPr lang="en-ZA" dirty="0" smtClean="0">
                <a:latin typeface="Trebuchet MS" pitchFamily="34" charset="0"/>
                <a:cs typeface="Times New Roman" pitchFamily="18" charset="0"/>
              </a:rPr>
              <a:t> M, </a:t>
            </a:r>
            <a:r>
              <a:rPr lang="en-ZA" dirty="0" err="1" smtClean="0">
                <a:latin typeface="Trebuchet MS" pitchFamily="34" charset="0"/>
                <a:cs typeface="Times New Roman" pitchFamily="18" charset="0"/>
              </a:rPr>
              <a:t>Teklehaimanot</a:t>
            </a:r>
            <a:r>
              <a:rPr lang="en-ZA" dirty="0" smtClean="0">
                <a:latin typeface="Trebuchet MS" pitchFamily="34" charset="0"/>
                <a:cs typeface="Times New Roman" pitchFamily="18" charset="0"/>
              </a:rPr>
              <a:t> A, Schwartz J. Weather-based prediction of Plasmodium </a:t>
            </a:r>
            <a:r>
              <a:rPr lang="en-ZA" dirty="0" err="1" smtClean="0">
                <a:latin typeface="Trebuchet MS" pitchFamily="34" charset="0"/>
                <a:cs typeface="Times New Roman" pitchFamily="18" charset="0"/>
              </a:rPr>
              <a:t>falciparum</a:t>
            </a:r>
            <a:r>
              <a:rPr lang="en-ZA" dirty="0" smtClean="0">
                <a:latin typeface="Trebuchet MS" pitchFamily="34" charset="0"/>
                <a:cs typeface="Times New Roman" pitchFamily="18" charset="0"/>
              </a:rPr>
              <a:t> malaria in epidemic-prone regions of Ethiopia I. Patterns of lagged weather effects reflect biological mechanisms. </a:t>
            </a:r>
            <a:r>
              <a:rPr lang="en-ZA" dirty="0" err="1" smtClean="0">
                <a:latin typeface="Trebuchet MS" pitchFamily="34" charset="0"/>
                <a:cs typeface="Times New Roman" pitchFamily="18" charset="0"/>
              </a:rPr>
              <a:t>Malar</a:t>
            </a:r>
            <a:r>
              <a:rPr lang="en-ZA" dirty="0" smtClean="0">
                <a:latin typeface="Trebuchet MS" pitchFamily="34" charset="0"/>
                <a:cs typeface="Times New Roman" pitchFamily="18" charset="0"/>
              </a:rPr>
              <a:t>. J. 2004 Nov 12;3:41. </a:t>
            </a:r>
          </a:p>
          <a:p>
            <a:pPr marL="0" indent="0">
              <a:buNone/>
            </a:pPr>
            <a:r>
              <a:rPr lang="en-ZA" dirty="0" smtClean="0">
                <a:latin typeface="Trebuchet MS" pitchFamily="34" charset="0"/>
                <a:cs typeface="Times New Roman" pitchFamily="18" charset="0"/>
              </a:rPr>
              <a:t>17.Indoor residual spraying: Use of indoor residual spraying for scaling up global malaria control and elimination. WHO publications [Internet]. [cited 2012 Jan 26]. Available from: http://whqlibdoc.who.int/hq/2006/WHO_HTM_MAL_2006.1112_eng.pdf</a:t>
            </a:r>
          </a:p>
          <a:p>
            <a:pPr marL="0" indent="0">
              <a:buNone/>
            </a:pPr>
            <a:r>
              <a:rPr lang="en-ZA" dirty="0" smtClean="0">
                <a:latin typeface="Trebuchet MS" pitchFamily="34" charset="0"/>
                <a:cs typeface="Times New Roman" pitchFamily="18" charset="0"/>
              </a:rPr>
              <a:t>18.Implementation of Indoor Residual Spraying of Insecticides for Malaria Control in the WHO African Region Report [Internet]. [cited 2012 Jan 26]. Available from: http://www.afro.who.int/index.php?option=com_docman&amp;task=doc_download&amp;gid=137</a:t>
            </a:r>
          </a:p>
          <a:p>
            <a:pPr marL="0" indent="0">
              <a:buNone/>
            </a:pPr>
            <a:r>
              <a:rPr lang="en-ZA" dirty="0" smtClean="0">
                <a:latin typeface="Trebuchet MS" pitchFamily="34" charset="0"/>
                <a:cs typeface="Times New Roman" pitchFamily="18" charset="0"/>
              </a:rPr>
              <a:t>19.Mabaso MLH, Sharp B, </a:t>
            </a:r>
            <a:r>
              <a:rPr lang="en-ZA" dirty="0" err="1" smtClean="0">
                <a:latin typeface="Trebuchet MS" pitchFamily="34" charset="0"/>
                <a:cs typeface="Times New Roman" pitchFamily="18" charset="0"/>
              </a:rPr>
              <a:t>Lengeler</a:t>
            </a:r>
            <a:r>
              <a:rPr lang="en-ZA" dirty="0" smtClean="0">
                <a:latin typeface="Trebuchet MS" pitchFamily="34" charset="0"/>
                <a:cs typeface="Times New Roman" pitchFamily="18" charset="0"/>
              </a:rPr>
              <a:t> C. Historical review of malarial control in southern African with emphasis on the use of indoor residual house‐spraying. Tropical Medicine &amp; International Health. 2004 Aug 1;9(8):846–56. </a:t>
            </a:r>
          </a:p>
          <a:p>
            <a:pPr marL="0" indent="0">
              <a:buNone/>
            </a:pPr>
            <a:r>
              <a:rPr lang="en-ZA" dirty="0" smtClean="0">
                <a:latin typeface="Trebuchet MS" pitchFamily="34" charset="0"/>
                <a:cs typeface="Times New Roman" pitchFamily="18" charset="0"/>
              </a:rPr>
              <a:t>20.Breman JG, Holloway CN. Malaria surveillance counts. Am. J. Trop. Med. </a:t>
            </a:r>
            <a:r>
              <a:rPr lang="en-ZA" dirty="0" err="1" smtClean="0">
                <a:latin typeface="Trebuchet MS" pitchFamily="34" charset="0"/>
                <a:cs typeface="Times New Roman" pitchFamily="18" charset="0"/>
              </a:rPr>
              <a:t>Hyg</a:t>
            </a:r>
            <a:r>
              <a:rPr lang="en-ZA" dirty="0" smtClean="0">
                <a:latin typeface="Trebuchet MS" pitchFamily="34" charset="0"/>
                <a:cs typeface="Times New Roman" pitchFamily="18" charset="0"/>
              </a:rPr>
              <a:t>. 2007 Dec;77(6 </a:t>
            </a:r>
            <a:r>
              <a:rPr lang="en-ZA" dirty="0" err="1" smtClean="0">
                <a:latin typeface="Trebuchet MS" pitchFamily="34" charset="0"/>
                <a:cs typeface="Times New Roman" pitchFamily="18" charset="0"/>
              </a:rPr>
              <a:t>Suppl</a:t>
            </a:r>
            <a:r>
              <a:rPr lang="en-ZA" dirty="0" smtClean="0">
                <a:latin typeface="Trebuchet MS" pitchFamily="34" charset="0"/>
                <a:cs typeface="Times New Roman" pitchFamily="18" charset="0"/>
              </a:rPr>
              <a:t>):36–47. </a:t>
            </a:r>
          </a:p>
          <a:p>
            <a:endParaRPr lang="en-ZA" dirty="0">
              <a:latin typeface="Trebuchet MS" pitchFamily="34" charset="0"/>
            </a:endParaRPr>
          </a:p>
        </p:txBody>
      </p:sp>
    </p:spTree>
    <p:extLst>
      <p:ext uri="{BB962C8B-B14F-4D97-AF65-F5344CB8AC3E}">
        <p14:creationId xmlns:p14="http://schemas.microsoft.com/office/powerpoint/2010/main" val="525214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sz="4000" dirty="0" smtClean="0">
                <a:latin typeface="Trebuchet MS" pitchFamily="34" charset="0"/>
              </a:rPr>
              <a:t>Acknowledgments</a:t>
            </a:r>
            <a:r>
              <a:rPr lang="en-ZA" dirty="0" smtClean="0"/>
              <a:t> </a:t>
            </a:r>
            <a:endParaRPr lang="en-ZA" dirty="0"/>
          </a:p>
        </p:txBody>
      </p:sp>
      <p:sp>
        <p:nvSpPr>
          <p:cNvPr id="3" name="Content Placeholder 2"/>
          <p:cNvSpPr>
            <a:spLocks noGrp="1"/>
          </p:cNvSpPr>
          <p:nvPr>
            <p:ph idx="1"/>
          </p:nvPr>
        </p:nvSpPr>
        <p:spPr/>
        <p:txBody>
          <a:bodyPr>
            <a:normAutofit/>
          </a:bodyPr>
          <a:lstStyle/>
          <a:p>
            <a:r>
              <a:rPr lang="en-ZA" dirty="0" smtClean="0">
                <a:latin typeface="Trebuchet MS" pitchFamily="34" charset="0"/>
              </a:rPr>
              <a:t>South African Field Epidemiology and Laboratory Training Programme (SAFELTP)</a:t>
            </a:r>
          </a:p>
          <a:p>
            <a:r>
              <a:rPr lang="en-ZA" dirty="0" smtClean="0">
                <a:latin typeface="Trebuchet MS" pitchFamily="34" charset="0"/>
              </a:rPr>
              <a:t>Limpopo Department of Health and Social Development</a:t>
            </a:r>
          </a:p>
          <a:p>
            <a:r>
              <a:rPr lang="en-ZA" dirty="0" smtClean="0">
                <a:latin typeface="Trebuchet MS" pitchFamily="34" charset="0"/>
              </a:rPr>
              <a:t>Limpopo Provincial Malaria Control Programme</a:t>
            </a:r>
          </a:p>
          <a:p>
            <a:r>
              <a:rPr lang="en-ZA" dirty="0" smtClean="0">
                <a:latin typeface="Trebuchet MS" pitchFamily="34" charset="0"/>
              </a:rPr>
              <a:t>School of Health System and Public Health (SHSPH) at University of Pretoria</a:t>
            </a:r>
          </a:p>
          <a:p>
            <a:endParaRPr lang="en-ZA" dirty="0">
              <a:latin typeface="Trebuchet MS" pitchFamily="34" charset="0"/>
            </a:endParaRPr>
          </a:p>
        </p:txBody>
      </p:sp>
    </p:spTree>
    <p:extLst>
      <p:ext uri="{BB962C8B-B14F-4D97-AF65-F5344CB8AC3E}">
        <p14:creationId xmlns:p14="http://schemas.microsoft.com/office/powerpoint/2010/main" val="212613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419"/>
            <a:ext cx="8157592" cy="1240341"/>
          </a:xfrm>
        </p:spPr>
        <p:txBody>
          <a:bodyPr/>
          <a:lstStyle/>
          <a:p>
            <a:pPr algn="l"/>
            <a:r>
              <a:rPr lang="en-ZA" dirty="0" smtClean="0"/>
              <a:t>Introduction</a:t>
            </a:r>
            <a:endParaRPr lang="en-ZA" dirty="0"/>
          </a:p>
        </p:txBody>
      </p:sp>
      <p:sp>
        <p:nvSpPr>
          <p:cNvPr id="3" name="Content Placeholder 2"/>
          <p:cNvSpPr>
            <a:spLocks noGrp="1"/>
          </p:cNvSpPr>
          <p:nvPr>
            <p:ph idx="1"/>
          </p:nvPr>
        </p:nvSpPr>
        <p:spPr>
          <a:xfrm>
            <a:off x="395536" y="980728"/>
            <a:ext cx="8291264" cy="5328592"/>
          </a:xfrm>
        </p:spPr>
        <p:txBody>
          <a:bodyPr>
            <a:normAutofit lnSpcReduction="10000"/>
          </a:bodyPr>
          <a:lstStyle/>
          <a:p>
            <a:r>
              <a:rPr lang="en-ZA" dirty="0" smtClean="0"/>
              <a:t>Malaria is a major public health concern in many parts of the world</a:t>
            </a:r>
          </a:p>
          <a:p>
            <a:pPr lvl="1">
              <a:buFont typeface="Wingdings" pitchFamily="2" charset="2"/>
              <a:buChar char="ü"/>
            </a:pPr>
            <a:r>
              <a:rPr lang="en-ZA" sz="2400" dirty="0" smtClean="0"/>
              <a:t> </a:t>
            </a:r>
            <a:r>
              <a:rPr lang="en-ZA" sz="2400" i="1" dirty="0" smtClean="0"/>
              <a:t>Sub-Saharan Africa where at least 60% of the global malaria cases and 90% of the deaths occur </a:t>
            </a:r>
          </a:p>
          <a:p>
            <a:pPr lvl="1">
              <a:buNone/>
            </a:pPr>
            <a:endParaRPr lang="en-ZA" sz="2400" i="1" dirty="0" smtClean="0"/>
          </a:p>
          <a:p>
            <a:r>
              <a:rPr lang="en-ZA" dirty="0" smtClean="0"/>
              <a:t>Malaria is a leading cause of morbidity and mortality, affecting young children &amp; and pregnant women</a:t>
            </a:r>
          </a:p>
          <a:p>
            <a:pPr>
              <a:buNone/>
            </a:pPr>
            <a:endParaRPr lang="en-ZA" baseline="30000" dirty="0" smtClean="0"/>
          </a:p>
          <a:p>
            <a:r>
              <a:rPr lang="en-ZA" dirty="0" smtClean="0"/>
              <a:t>Malaria is endemic in parts of South Africa</a:t>
            </a:r>
          </a:p>
          <a:p>
            <a:pPr>
              <a:buNone/>
            </a:pPr>
            <a:endParaRPr lang="en-ZA" dirty="0" smtClean="0"/>
          </a:p>
          <a:p>
            <a:r>
              <a:rPr lang="en-ZA" dirty="0" smtClean="0"/>
              <a:t>The country has a well established malaria control programme since the 1930s</a:t>
            </a:r>
            <a:endParaRPr lang="en-ZA" baseline="30000" dirty="0" smtClean="0"/>
          </a:p>
        </p:txBody>
      </p:sp>
    </p:spTree>
    <p:extLst>
      <p:ext uri="{BB962C8B-B14F-4D97-AF65-F5344CB8AC3E}">
        <p14:creationId xmlns:p14="http://schemas.microsoft.com/office/powerpoint/2010/main" val="2345828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dirty="0" err="1" smtClean="0"/>
              <a:t>Cont</a:t>
            </a:r>
            <a:r>
              <a:rPr lang="en-ZA" dirty="0" smtClean="0"/>
              <a:t>…</a:t>
            </a:r>
            <a:endParaRPr lang="en-ZA" dirty="0"/>
          </a:p>
        </p:txBody>
      </p:sp>
      <p:sp>
        <p:nvSpPr>
          <p:cNvPr id="3" name="Content Placeholder 2"/>
          <p:cNvSpPr>
            <a:spLocks noGrp="1"/>
          </p:cNvSpPr>
          <p:nvPr>
            <p:ph idx="1"/>
          </p:nvPr>
        </p:nvSpPr>
        <p:spPr/>
        <p:txBody>
          <a:bodyPr/>
          <a:lstStyle/>
          <a:p>
            <a:r>
              <a:rPr lang="en-ZA" dirty="0" smtClean="0"/>
              <a:t>Each year Limpopo province reported the largest number of the malaria cases diagnosed in South Africa</a:t>
            </a:r>
          </a:p>
          <a:p>
            <a:pPr>
              <a:buNone/>
            </a:pPr>
            <a:endParaRPr lang="en-ZA" dirty="0" smtClean="0"/>
          </a:p>
          <a:p>
            <a:r>
              <a:rPr lang="en-ZA" dirty="0" smtClean="0"/>
              <a:t>The majority of the cases have been diagnosed in </a:t>
            </a:r>
            <a:r>
              <a:rPr lang="en-ZA" dirty="0" err="1" smtClean="0"/>
              <a:t>Mutale</a:t>
            </a:r>
            <a:r>
              <a:rPr lang="en-ZA" dirty="0" smtClean="0"/>
              <a:t> Local Municipality</a:t>
            </a:r>
          </a:p>
          <a:p>
            <a:pPr marL="0" indent="0">
              <a:buNone/>
            </a:pPr>
            <a:r>
              <a:rPr lang="en-ZA" dirty="0"/>
              <a:t> </a:t>
            </a:r>
            <a:r>
              <a:rPr lang="en-ZA" dirty="0" smtClean="0"/>
              <a:t> 	</a:t>
            </a:r>
          </a:p>
          <a:p>
            <a:endParaRPr lang="en-ZA" dirty="0"/>
          </a:p>
        </p:txBody>
      </p:sp>
    </p:spTree>
    <p:extLst>
      <p:ext uri="{BB962C8B-B14F-4D97-AF65-F5344CB8AC3E}">
        <p14:creationId xmlns:p14="http://schemas.microsoft.com/office/powerpoint/2010/main" val="429517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dirty="0" smtClean="0"/>
              <a:t>Figure 1: Map showing the geographical location of </a:t>
            </a:r>
            <a:r>
              <a:rPr lang="en-ZA" sz="3200" dirty="0" err="1" smtClean="0"/>
              <a:t>Mutale</a:t>
            </a:r>
            <a:r>
              <a:rPr lang="en-ZA" sz="3200" dirty="0" smtClean="0"/>
              <a:t> Local Municipality in Limpopo Province and in South Africa</a:t>
            </a:r>
            <a:endParaRPr lang="en-ZA" sz="3200" dirty="0"/>
          </a:p>
        </p:txBody>
      </p:sp>
      <p:pic>
        <p:nvPicPr>
          <p:cNvPr id="1638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705333" y="2840234"/>
            <a:ext cx="5733334" cy="314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191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dirty="0" err="1" smtClean="0"/>
              <a:t>Cont</a:t>
            </a:r>
            <a:r>
              <a:rPr lang="en-ZA" dirty="0" smtClean="0"/>
              <a:t>…</a:t>
            </a:r>
            <a:endParaRPr lang="en-ZA" dirty="0"/>
          </a:p>
        </p:txBody>
      </p:sp>
      <p:sp>
        <p:nvSpPr>
          <p:cNvPr id="3" name="Content Placeholder 2"/>
          <p:cNvSpPr>
            <a:spLocks noGrp="1"/>
          </p:cNvSpPr>
          <p:nvPr>
            <p:ph idx="1"/>
          </p:nvPr>
        </p:nvSpPr>
        <p:spPr/>
        <p:txBody>
          <a:bodyPr>
            <a:normAutofit/>
          </a:bodyPr>
          <a:lstStyle/>
          <a:p>
            <a:r>
              <a:rPr lang="en-ZA" dirty="0" smtClean="0"/>
              <a:t>South Africa has set a target to eliminate local mosquito-borne transmission of malaria by the year 2018</a:t>
            </a:r>
          </a:p>
          <a:p>
            <a:pPr>
              <a:buNone/>
            </a:pPr>
            <a:endParaRPr lang="en-ZA" dirty="0" smtClean="0"/>
          </a:p>
          <a:p>
            <a:r>
              <a:rPr lang="en-ZA" dirty="0" smtClean="0"/>
              <a:t>It is crucial to monitor trends in morbidity and mortality due to malaria in the affected populations, in order to guide and refine control interventions.   </a:t>
            </a:r>
          </a:p>
          <a:p>
            <a:endParaRPr lang="en-ZA" dirty="0"/>
          </a:p>
        </p:txBody>
      </p:sp>
    </p:spTree>
    <p:extLst>
      <p:ext uri="{BB962C8B-B14F-4D97-AF65-F5344CB8AC3E}">
        <p14:creationId xmlns:p14="http://schemas.microsoft.com/office/powerpoint/2010/main" val="184626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1066800"/>
          </a:xfrm>
        </p:spPr>
        <p:txBody>
          <a:bodyPr/>
          <a:lstStyle/>
          <a:p>
            <a:pPr algn="l"/>
            <a:r>
              <a:rPr lang="en-ZA" dirty="0" smtClean="0"/>
              <a:t>Aim of the study</a:t>
            </a:r>
            <a:endParaRPr lang="en-ZA" dirty="0"/>
          </a:p>
        </p:txBody>
      </p:sp>
      <p:sp>
        <p:nvSpPr>
          <p:cNvPr id="3" name="Content Placeholder 2"/>
          <p:cNvSpPr>
            <a:spLocks noGrp="1"/>
          </p:cNvSpPr>
          <p:nvPr>
            <p:ph idx="1"/>
          </p:nvPr>
        </p:nvSpPr>
        <p:spPr/>
        <p:txBody>
          <a:bodyPr/>
          <a:lstStyle/>
          <a:p>
            <a:r>
              <a:rPr lang="en-ZA" dirty="0" smtClean="0"/>
              <a:t>To describe the trends in malaria </a:t>
            </a:r>
            <a:r>
              <a:rPr lang="en-ZA" dirty="0" smtClean="0"/>
              <a:t>incidence</a:t>
            </a:r>
          </a:p>
          <a:p>
            <a:r>
              <a:rPr lang="en-ZA" dirty="0" smtClean="0"/>
              <a:t>Indoor </a:t>
            </a:r>
            <a:r>
              <a:rPr lang="en-ZA" dirty="0" smtClean="0"/>
              <a:t>Residual Spraying (IRS) patterns in </a:t>
            </a:r>
            <a:r>
              <a:rPr lang="en-ZA" dirty="0" err="1" smtClean="0"/>
              <a:t>Mutale</a:t>
            </a:r>
            <a:r>
              <a:rPr lang="en-ZA" dirty="0" smtClean="0"/>
              <a:t>  Municipality between 2005 and 2010 in order to evaluate the malaria elimination strategy in the province</a:t>
            </a:r>
            <a:endParaRPr lang="en-ZA" dirty="0"/>
          </a:p>
        </p:txBody>
      </p:sp>
    </p:spTree>
    <p:extLst>
      <p:ext uri="{BB962C8B-B14F-4D97-AF65-F5344CB8AC3E}">
        <p14:creationId xmlns:p14="http://schemas.microsoft.com/office/powerpoint/2010/main" val="1939030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Objectives </a:t>
            </a:r>
            <a:endParaRPr lang="en-ZA" dirty="0"/>
          </a:p>
        </p:txBody>
      </p:sp>
      <p:sp>
        <p:nvSpPr>
          <p:cNvPr id="3" name="Content Placeholder 2"/>
          <p:cNvSpPr>
            <a:spLocks noGrp="1"/>
          </p:cNvSpPr>
          <p:nvPr>
            <p:ph idx="1"/>
          </p:nvPr>
        </p:nvSpPr>
        <p:spPr/>
        <p:txBody>
          <a:bodyPr/>
          <a:lstStyle/>
          <a:p>
            <a:r>
              <a:rPr lang="en-ZA" dirty="0"/>
              <a:t>T</a:t>
            </a:r>
            <a:r>
              <a:rPr lang="en-ZA" dirty="0" smtClean="0"/>
              <a:t>o </a:t>
            </a:r>
            <a:r>
              <a:rPr lang="en-ZA" dirty="0"/>
              <a:t>evaluate the impact of malaria indoor residual household spraying program (IRS) that is implemented in the </a:t>
            </a:r>
            <a:r>
              <a:rPr lang="en-ZA" dirty="0" err="1"/>
              <a:t>Mutale</a:t>
            </a:r>
            <a:r>
              <a:rPr lang="en-ZA" dirty="0"/>
              <a:t> Local Municipality </a:t>
            </a:r>
            <a:r>
              <a:rPr lang="en-ZA" dirty="0" smtClean="0"/>
              <a:t> </a:t>
            </a:r>
            <a:r>
              <a:rPr lang="en-ZA" dirty="0"/>
              <a:t>using the secondary </a:t>
            </a:r>
            <a:r>
              <a:rPr lang="en-ZA" dirty="0" smtClean="0"/>
              <a:t>data</a:t>
            </a:r>
            <a:endParaRPr lang="en-ZA" dirty="0"/>
          </a:p>
        </p:txBody>
      </p:sp>
    </p:spTree>
    <p:extLst>
      <p:ext uri="{BB962C8B-B14F-4D97-AF65-F5344CB8AC3E}">
        <p14:creationId xmlns:p14="http://schemas.microsoft.com/office/powerpoint/2010/main" val="1497478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066800"/>
          </a:xfrm>
        </p:spPr>
        <p:txBody>
          <a:bodyPr/>
          <a:lstStyle/>
          <a:p>
            <a:pPr algn="l"/>
            <a:r>
              <a:rPr lang="en-ZA" dirty="0" smtClean="0"/>
              <a:t>Methods</a:t>
            </a:r>
            <a:endParaRPr lang="en-ZA" dirty="0"/>
          </a:p>
        </p:txBody>
      </p:sp>
      <p:sp>
        <p:nvSpPr>
          <p:cNvPr id="3" name="Content Placeholder 2"/>
          <p:cNvSpPr>
            <a:spLocks noGrp="1"/>
          </p:cNvSpPr>
          <p:nvPr>
            <p:ph idx="1"/>
          </p:nvPr>
        </p:nvSpPr>
        <p:spPr/>
        <p:txBody>
          <a:bodyPr>
            <a:normAutofit/>
          </a:bodyPr>
          <a:lstStyle/>
          <a:p>
            <a:r>
              <a:rPr lang="en-ZA" dirty="0" smtClean="0"/>
              <a:t>Study Design: </a:t>
            </a:r>
          </a:p>
          <a:p>
            <a:pPr lvl="1"/>
            <a:r>
              <a:rPr lang="en-ZA" sz="2000" dirty="0" smtClean="0"/>
              <a:t>Retrospective descriptive analysis of malaria data </a:t>
            </a:r>
          </a:p>
          <a:p>
            <a:endParaRPr lang="en-ZA" sz="2000" dirty="0" smtClean="0"/>
          </a:p>
          <a:p>
            <a:r>
              <a:rPr lang="en-ZA" dirty="0" smtClean="0"/>
              <a:t>Study sample:</a:t>
            </a:r>
          </a:p>
          <a:p>
            <a:pPr lvl="1"/>
            <a:r>
              <a:rPr lang="en-ZA" dirty="0" smtClean="0"/>
              <a:t> </a:t>
            </a:r>
            <a:r>
              <a:rPr lang="en-ZA" sz="2000" dirty="0" smtClean="0"/>
              <a:t>Malaria cases reported in </a:t>
            </a:r>
            <a:r>
              <a:rPr lang="en-ZA" sz="2000" dirty="0" err="1" smtClean="0"/>
              <a:t>Mutale</a:t>
            </a:r>
            <a:r>
              <a:rPr lang="en-ZA" sz="2000" dirty="0" smtClean="0"/>
              <a:t> from July 2005 to June 2010</a:t>
            </a:r>
          </a:p>
          <a:p>
            <a:pPr lvl="1"/>
            <a:r>
              <a:rPr lang="en-ZA" sz="2000" dirty="0" smtClean="0"/>
              <a:t>IRS data for 2005-2010 malaria seasons</a:t>
            </a:r>
          </a:p>
          <a:p>
            <a:pPr lvl="1"/>
            <a:endParaRPr lang="en-ZA" sz="2000" dirty="0" smtClean="0"/>
          </a:p>
          <a:p>
            <a:r>
              <a:rPr lang="en-ZA" dirty="0" smtClean="0"/>
              <a:t>Data analysis: </a:t>
            </a:r>
            <a:r>
              <a:rPr lang="en-ZA" dirty="0" err="1" smtClean="0"/>
              <a:t>Epi</a:t>
            </a:r>
            <a:r>
              <a:rPr lang="en-ZA" dirty="0" smtClean="0"/>
              <a:t> Info (version 3.3.2)</a:t>
            </a:r>
          </a:p>
          <a:p>
            <a:endParaRPr lang="en-ZA" dirty="0" smtClean="0"/>
          </a:p>
          <a:p>
            <a:endParaRPr lang="en-ZA" dirty="0"/>
          </a:p>
        </p:txBody>
      </p:sp>
    </p:spTree>
    <p:extLst>
      <p:ext uri="{BB962C8B-B14F-4D97-AF65-F5344CB8AC3E}">
        <p14:creationId xmlns:p14="http://schemas.microsoft.com/office/powerpoint/2010/main" val="31063151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952</TotalTime>
  <Words>3945</Words>
  <Application>Microsoft Office PowerPoint</Application>
  <PresentationFormat>On-screen Show (4:3)</PresentationFormat>
  <Paragraphs>367</Paragraphs>
  <Slides>26</Slides>
  <Notes>24</Notes>
  <HiddenSlides>0</HiddenSlides>
  <MMClips>0</MMClips>
  <ScaleCrop>false</ScaleCrop>
  <HeadingPairs>
    <vt:vector size="4" baseType="variant">
      <vt:variant>
        <vt:lpstr>Theme</vt:lpstr>
      </vt:variant>
      <vt:variant>
        <vt:i4>9</vt:i4>
      </vt:variant>
      <vt:variant>
        <vt:lpstr>Slide Titles</vt:lpstr>
      </vt:variant>
      <vt:variant>
        <vt:i4>26</vt:i4>
      </vt:variant>
    </vt:vector>
  </HeadingPairs>
  <TitlesOfParts>
    <vt:vector size="35" baseType="lpstr">
      <vt:lpstr>Urban</vt:lpstr>
      <vt:lpstr>Office Theme</vt:lpstr>
      <vt:lpstr>1_Office Theme</vt:lpstr>
      <vt:lpstr>2_Office Theme</vt:lpstr>
      <vt:lpstr>3_Office Theme</vt:lpstr>
      <vt:lpstr>5_Office Theme</vt:lpstr>
      <vt:lpstr>6_Office Theme</vt:lpstr>
      <vt:lpstr>7_Office Theme</vt:lpstr>
      <vt:lpstr>8_Office Theme</vt:lpstr>
      <vt:lpstr>Trends in malaria incidence and indoor residual spraying coverage in Mutale Municipality, Vhembe District, Limpopo Province, 2005 to 2010</vt:lpstr>
      <vt:lpstr>Layout </vt:lpstr>
      <vt:lpstr>Introduction</vt:lpstr>
      <vt:lpstr>Cont…</vt:lpstr>
      <vt:lpstr>Figure 1: Map showing the geographical location of Mutale Local Municipality in Limpopo Province and in South Africa</vt:lpstr>
      <vt:lpstr>Cont…</vt:lpstr>
      <vt:lpstr>Aim of the study</vt:lpstr>
      <vt:lpstr>Objectives </vt:lpstr>
      <vt:lpstr>Methods</vt:lpstr>
      <vt:lpstr>Results</vt:lpstr>
      <vt:lpstr>Figure 2: Distribution of diagnosed malaria cases and their origin by malaria season, Mutale Municipality, Limpopo province, July 2005 to June 2010 </vt:lpstr>
      <vt:lpstr>Figure 3: Distribution of malaria incidence rates and case fatality rates per malaria season, Mutale Municipality, Limpopo province, July 2005 to June 2010</vt:lpstr>
      <vt:lpstr>Table 1: Malaria incidence rates &amp; case fatality rates by age category, Mutale Municipality, July 2005 to June 2010</vt:lpstr>
      <vt:lpstr>Figure 4: Number of malaria cases by month and year of diagnosis, Mutale Municipality, July 2005 to June 2010</vt:lpstr>
      <vt:lpstr>Figure 5: Number of household structures sprayed and the IRS coverage per spraying season, Mutale Municipality, July 2005 to June 2010</vt:lpstr>
      <vt:lpstr>Discussion &amp; Conclusion</vt:lpstr>
      <vt:lpstr>Cont.....</vt:lpstr>
      <vt:lpstr>Cont… </vt:lpstr>
      <vt:lpstr>Cont...</vt:lpstr>
      <vt:lpstr>Cont… </vt:lpstr>
      <vt:lpstr>Limitations </vt:lpstr>
      <vt:lpstr>Recommendations </vt:lpstr>
      <vt:lpstr>Cont… </vt:lpstr>
      <vt:lpstr>References </vt:lpstr>
      <vt:lpstr>Cont....</vt:lpstr>
      <vt:lpstr>Acknowledgments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Khosa-Lesola Ester</dc:creator>
  <cp:lastModifiedBy>Khosa-Lesola Ester</cp:lastModifiedBy>
  <cp:revision>100</cp:revision>
  <cp:lastPrinted>2012-11-01T18:45:16Z</cp:lastPrinted>
  <dcterms:created xsi:type="dcterms:W3CDTF">2012-10-31T08:49:10Z</dcterms:created>
  <dcterms:modified xsi:type="dcterms:W3CDTF">2012-11-01T21:32:54Z</dcterms:modified>
</cp:coreProperties>
</file>