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3" r:id="rId4"/>
    <p:sldId id="295" r:id="rId5"/>
    <p:sldId id="260" r:id="rId6"/>
    <p:sldId id="294" r:id="rId7"/>
    <p:sldId id="289" r:id="rId8"/>
    <p:sldId id="264" r:id="rId9"/>
    <p:sldId id="265" r:id="rId10"/>
    <p:sldId id="266" r:id="rId11"/>
    <p:sldId id="267" r:id="rId12"/>
    <p:sldId id="297" r:id="rId13"/>
    <p:sldId id="296" r:id="rId14"/>
    <p:sldId id="269" r:id="rId15"/>
    <p:sldId id="285" r:id="rId16"/>
    <p:sldId id="281" r:id="rId17"/>
    <p:sldId id="283" r:id="rId18"/>
    <p:sldId id="298" r:id="rId19"/>
    <p:sldId id="302" r:id="rId20"/>
    <p:sldId id="300" r:id="rId21"/>
    <p:sldId id="287" r:id="rId22"/>
    <p:sldId id="301" r:id="rId23"/>
    <p:sldId id="303" r:id="rId24"/>
    <p:sldId id="261" r:id="rId2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420"/>
    <a:srgbClr val="C3092B"/>
    <a:srgbClr val="003A6D"/>
    <a:srgbClr val="FFB5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1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4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CB630A-7B96-2E47-800D-5E83F3E5A1CA}" type="datetimeFigureOut">
              <a:rPr lang="en-US" smtClean="0"/>
              <a:pPr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3E766-48E5-F847-8208-19127D654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ntent-Page-Research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ening-Page-Key-Resear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1488" y="5292651"/>
            <a:ext cx="42707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FACULTY OF </a:t>
            </a:r>
            <a:r>
              <a:rPr lang="en-US" dirty="0" smtClean="0"/>
              <a:t>SCIENCES </a:t>
            </a:r>
            <a:r>
              <a:rPr lang="en-US" dirty="0"/>
              <a:t>DEPARTMENT OF BIOMEDICAL SCIENCE</a:t>
            </a:r>
          </a:p>
          <a:p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DEPARTMENT OF BIOMEDICAL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122"/>
          </a:xfrm>
        </p:spPr>
        <p:txBody>
          <a:bodyPr/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HYPOTHESIS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4420"/>
            <a:ext cx="8229600" cy="5051743"/>
          </a:xfrm>
        </p:spPr>
        <p:txBody>
          <a:bodyPr/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Rural black South African populations are at high risk of developing arterial thrombosis owing to hypertension,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hyperlipidaemia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hyperhomocycteinaemia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hyperglycaemia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high factor VII levels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722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7059" y="403860"/>
            <a:ext cx="5395965" cy="942618"/>
          </a:xfrm>
        </p:spPr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OBJECTIVES OF THE STUDY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34" y="1049868"/>
            <a:ext cx="8012166" cy="4954376"/>
          </a:xfrm>
        </p:spPr>
        <p:txBody>
          <a:bodyPr/>
          <a:lstStyle/>
          <a:p>
            <a:endParaRPr lang="en-GB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The objective of the study was to assess the prevalence of arterial thrombosis predisposing risk parameters in a rural black community in the Limpopo Province.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To measure blood lipid levels, glucose levels,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homocysteine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levels, FVII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,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BP, height, weight and to calculate the body mass index (BMI).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Approval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to conduct the study was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granted by </a:t>
            </a:r>
            <a:r>
              <a:rPr lang="en-GB" sz="2400" dirty="0" smtClean="0">
                <a:latin typeface="Arial"/>
                <a:ea typeface="Times New Roman"/>
              </a:rPr>
              <a:t>Tshwane </a:t>
            </a:r>
            <a:r>
              <a:rPr lang="en-GB" sz="2400" dirty="0">
                <a:latin typeface="Arial"/>
                <a:ea typeface="Times New Roman"/>
              </a:rPr>
              <a:t>University of Technology Research and Ethics Committee 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627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960" y="904240"/>
            <a:ext cx="783336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MATERIALS, METHODS AND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REAGENTS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Homocysteine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Synchron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system-enzymatic method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FVII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ACL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200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coagulation analyser- modified PT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Lipids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glucose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ILAB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300 Plus Chemistry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analyser- enzymatic colorimetric method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Beckman Coulter supplied reagents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Blood </a:t>
            </a: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pressure-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Omron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GB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oscillometric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method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Height measuring rod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weighing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scale.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950200" cy="4450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METHODS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Design- empirical, cross-sectional, quantitative and descriptive.</a:t>
            </a:r>
          </a:p>
          <a:p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Questionnaires -</a:t>
            </a:r>
            <a:r>
              <a:rPr lang="en-US" sz="2400" dirty="0" smtClean="0">
                <a:latin typeface="HelveticaNeueLTStd-Roman"/>
              </a:rPr>
              <a:t>demographic data, </a:t>
            </a:r>
            <a:r>
              <a:rPr lang="en-US" sz="2400" dirty="0">
                <a:latin typeface="HelveticaNeueLTStd-Roman"/>
              </a:rPr>
              <a:t>health status</a:t>
            </a:r>
            <a:r>
              <a:rPr lang="en-US" sz="2400" dirty="0" smtClean="0">
                <a:latin typeface="HelveticaNeueLTStd-Roman"/>
              </a:rPr>
              <a:t>, </a:t>
            </a:r>
          </a:p>
          <a:p>
            <a:r>
              <a:rPr lang="en-US" sz="2400" dirty="0">
                <a:latin typeface="HelveticaNeueLTStd-Roman"/>
              </a:rPr>
              <a:t> </a:t>
            </a:r>
            <a:r>
              <a:rPr lang="en-US" sz="2400" dirty="0" smtClean="0">
                <a:latin typeface="HelveticaNeueLTStd-Roman"/>
              </a:rPr>
              <a:t>   and risk </a:t>
            </a:r>
            <a:r>
              <a:rPr lang="en-US" sz="2400" dirty="0" err="1" smtClean="0">
                <a:latin typeface="HelveticaNeueLTStd-Roman"/>
              </a:rPr>
              <a:t>behaviours</a:t>
            </a:r>
            <a:r>
              <a:rPr lang="en-US" sz="2400" dirty="0" smtClean="0">
                <a:latin typeface="HelveticaNeueLTStd-Roman"/>
              </a:rPr>
              <a:t>. </a:t>
            </a:r>
          </a:p>
          <a:p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Consent forms- participant willing to partake in study                                  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Research population included 96 males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286 females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aged 18-65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Ga-Mothapo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village 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Fasting blood samples were collected from each participant.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134"/>
            <a:ext cx="8229600" cy="5525030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Arial"/>
                <a:ea typeface="Calibri"/>
              </a:rPr>
              <a:t>Participants</a:t>
            </a:r>
            <a:r>
              <a:rPr lang="en-GB" sz="1600" dirty="0">
                <a:latin typeface="Arial"/>
                <a:ea typeface="Calibri"/>
              </a:rPr>
              <a:t>’ distribution frequency according to </a:t>
            </a:r>
            <a:r>
              <a:rPr lang="en-GB" sz="1600" dirty="0" smtClean="0">
                <a:latin typeface="Arial"/>
                <a:ea typeface="Calibri"/>
              </a:rPr>
              <a:t>age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8202"/>
              </p:ext>
            </p:extLst>
          </p:nvPr>
        </p:nvGraphicFramePr>
        <p:xfrm>
          <a:off x="510539" y="967738"/>
          <a:ext cx="7790181" cy="2430785"/>
        </p:xfrm>
        <a:graphic>
          <a:graphicData uri="http://schemas.openxmlformats.org/drawingml/2006/table">
            <a:tbl>
              <a:tblPr firstRow="1" firstCol="1" bandRow="1"/>
              <a:tblGrid>
                <a:gridCol w="2623458"/>
                <a:gridCol w="2804673"/>
                <a:gridCol w="2362050"/>
              </a:tblGrid>
              <a:tr h="347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Age (years)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Frequency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Percentage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&lt;20-29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41.10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30-39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58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15.18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40-49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11.78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50-59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48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12.57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60-65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19.37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2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</a:rPr>
                        <a:t>TOTAL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382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0500" y="3244334"/>
            <a:ext cx="6220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Gender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distribution according to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age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892363"/>
              </p:ext>
            </p:extLst>
          </p:nvPr>
        </p:nvGraphicFramePr>
        <p:xfrm>
          <a:off x="548638" y="3901443"/>
          <a:ext cx="8046722" cy="2141216"/>
        </p:xfrm>
        <a:graphic>
          <a:graphicData uri="http://schemas.openxmlformats.org/drawingml/2006/table">
            <a:tbl>
              <a:tblPr firstRow="1" firstCol="1" bandRow="1"/>
              <a:tblGrid>
                <a:gridCol w="2321783"/>
                <a:gridCol w="2957886"/>
                <a:gridCol w="2767053"/>
              </a:tblGrid>
              <a:tr h="3893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 groups in years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males in age group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females in age group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6"/>
                    </a:solidFill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 20-29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55 (57.3 %)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102 (35.7 %)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30-39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 (6.2 %)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 (18.2 %)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40-49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 (9.4 %)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 (12.6 %)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50-59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 (9.4 %)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 (13.6 %)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60-65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 (17.7 %)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 (19.9 %)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9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TOTALS</a:t>
                      </a:r>
                      <a:endParaRPr lang="en-US" sz="12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 (100 %)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286 (100 %)</a:t>
                      </a:r>
                      <a:endParaRPr lang="en-US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3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10" y="1151467"/>
            <a:ext cx="8235997" cy="435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47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23795"/>
              </p:ext>
            </p:extLst>
          </p:nvPr>
        </p:nvGraphicFramePr>
        <p:xfrm>
          <a:off x="1066800" y="838200"/>
          <a:ext cx="7543800" cy="5212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7949"/>
                <a:gridCol w="1555208"/>
                <a:gridCol w="1523482"/>
                <a:gridCol w="2207161"/>
              </a:tblGrid>
              <a:tr h="438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Parameters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Country/ population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Prevalence rates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Prevalence</a:t>
                      </a:r>
                      <a:r>
                        <a:rPr lang="en-U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rates at                     </a:t>
                      </a:r>
                      <a:r>
                        <a:rPr lang="en-US" sz="1200" baseline="0" dirty="0" err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Ga-Mothapo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438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Hyperglycaemia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African-Americans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14.6%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11.8%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302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England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7.4%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438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Hypertension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African-Americans 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43.0%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27.0%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194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Ontario blacks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19.8%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59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Risk of dyslipidaemia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Jordan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75.7%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30.0%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243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USA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34461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Hypercholesterolaemia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Jordan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48.8%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7.3%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348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Low HDL-C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¨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40.7%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59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High  LDL-C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¨ 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40.1%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13.6%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59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Hypertriglyceridaemia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¨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43.3%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10.2%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658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Obesity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Entire South African population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Males 29.0% </a:t>
                      </a:r>
                      <a:endParaRPr lang="en-US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Females </a:t>
                      </a: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56.0%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Males  6.3%                                      Females</a:t>
                      </a:r>
                      <a:r>
                        <a:rPr lang="en-US" sz="12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29.4%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4389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Europe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Males 19.8%</a:t>
                      </a:r>
                      <a:endParaRPr lang="en-US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Females 24.3%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59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High FVII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USA 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 pitchFamily="34" charset="0"/>
                          <a:cs typeface="Arial" pitchFamily="34" charset="0"/>
                        </a:rPr>
                        <a:t>15.2%</a:t>
                      </a: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6.8%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479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Hyperhomocysteinaemia</a:t>
                      </a: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North China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51.6%</a:t>
                      </a:r>
                      <a:r>
                        <a:rPr lang="en-GB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7.3%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  <a:tr h="2592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South China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10.1%</a:t>
                      </a: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814" marR="6481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0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420" y="502920"/>
            <a:ext cx="5791200" cy="243840"/>
          </a:xfrm>
        </p:spPr>
        <p:txBody>
          <a:bodyPr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DISCUSION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" y="1074420"/>
            <a:ext cx="8130540" cy="505174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study revealed that: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Females appeared to be more affected than males, with a relatively high predisposition to arterial thrombosis development.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Dyslipidaemia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was positively associated with obesity. 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Hyperglycaemia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obesity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dysilipidaemia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were associated with high prevalence rate of hypertension.</a:t>
            </a:r>
          </a:p>
          <a:p>
            <a:pPr lvl="0"/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There were isolated cases of increased plasma FVII activity, marking FVII as a possible independent risk parameter for arterial thrombosis.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GB" sz="2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8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6720" y="632460"/>
            <a:ext cx="7696200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Hyperhomocysteinaemia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prevalence rates were higher in overweight or obese participants and showed an increase with age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Obesity was found to be an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important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finding in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hyperglycaemia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hypertriglyceridaemia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hypercholesterlaemia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low HDL-C, high LDL-C, increased FVII activity, hypertension and </a:t>
            </a:r>
            <a:r>
              <a:rPr lang="en-U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hyperhomocysteinaemia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(</a:t>
            </a:r>
            <a:r>
              <a:rPr lang="en-US" sz="24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Sanlier</a:t>
            </a:r>
            <a:r>
              <a:rPr lang="en-US" sz="2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Yabanci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lang="en-US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lang="en-US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9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733" y="635000"/>
            <a:ext cx="817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CONCLUSION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The study’s Hypothesis was 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supported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ural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black African populations are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characterised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by clinical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hyperlipidaemia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hyperglycaemia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, mildly elevated FVII activity, high BP and mild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hyperhomocysteinaemia</a:t>
            </a:r>
            <a:r>
              <a:rPr lang="en-US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lvl="0" indent="-342900">
              <a:buFont typeface="Arial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H</a:t>
            </a:r>
            <a:r>
              <a:rPr lang="en-GB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igh </a:t>
            </a: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prevalence rates </a:t>
            </a:r>
            <a:r>
              <a:rPr lang="en-GB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of overweight</a:t>
            </a: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, obesity, high BP and hyperglycaemia were </a:t>
            </a:r>
            <a:r>
              <a:rPr lang="en-GB" sz="24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revealed at </a:t>
            </a:r>
            <a:r>
              <a:rPr lang="en-GB" sz="2400" dirty="0" err="1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Ga-Mothapo</a:t>
            </a:r>
            <a:endParaRPr lang="en-GB" sz="2400" dirty="0" smtClean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lvl="0">
              <a:tabLst>
                <a:tab pos="457200" algn="l"/>
              </a:tabLst>
            </a:pPr>
            <a:endParaRPr lang="en-US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Females had a higher prevalence </a:t>
            </a:r>
            <a:r>
              <a:rPr lang="en-GB" sz="24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rates for </a:t>
            </a: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overweight, obesity and hyperglycaemia than males.  </a:t>
            </a:r>
            <a:endParaRPr lang="en-GB" sz="2400" dirty="0" smtClean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  <a:tabLst>
                <a:tab pos="457200" algn="l"/>
              </a:tabLst>
            </a:pPr>
            <a:r>
              <a:rPr lang="en-GB" sz="2400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More females were hypertensive than males.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37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534" y="807719"/>
            <a:ext cx="76869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THE PREVALENCE OF </a:t>
            </a:r>
            <a:r>
              <a:rPr lang="en-US" sz="2400" b="1" dirty="0" smtClean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ARTERIAL THROMBOSIS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PREDISPOSING RISK PARAMETERS IN A RURAL BLACK COMMUNITY </a:t>
            </a:r>
            <a:r>
              <a:rPr lang="en-US" sz="2400" b="1" dirty="0" smtClean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IN THE LIMPOPO PROVINCE                                                                     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en-US" sz="2400" b="1" dirty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</a:b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  <a:cs typeface="Times New Roman"/>
              </a:rPr>
              <a:t>  </a:t>
            </a:r>
            <a:endParaRPr lang="en-US" sz="2400" b="1" dirty="0" smtClean="0">
              <a:latin typeface="Trebuchet MS"/>
              <a:cs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1583" y="1498605"/>
            <a:ext cx="7960833" cy="39694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43984" y="2184401"/>
            <a:ext cx="7960833" cy="34260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RESEARCHER: 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G.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SENGWAYO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DEGREE: M TECH BIOMEDICAL SCIENCE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SUPERVISOR: DR. SCKM MOTAUNG 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DR. MM MORABA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139" y="792480"/>
            <a:ext cx="8464128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H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igh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prevalence of obesity and dyslipidaemia at </a:t>
            </a:r>
            <a:r>
              <a:rPr lang="en-GB" sz="2400" dirty="0" err="1" smtClean="0">
                <a:solidFill>
                  <a:prstClr val="black"/>
                </a:solidFill>
                <a:latin typeface="Arial"/>
                <a:ea typeface="Times New Roman"/>
              </a:rPr>
              <a:t>Ga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-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 err="1" smtClean="0">
                <a:solidFill>
                  <a:prstClr val="black"/>
                </a:solidFill>
                <a:latin typeface="Arial"/>
                <a:ea typeface="Times New Roman"/>
              </a:rPr>
              <a:t>Mothapo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highlighted obesity and dyslipidaemia as health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problems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among the rural populations. </a:t>
            </a:r>
            <a:endParaRPr lang="en-GB" sz="2400" dirty="0" smtClean="0">
              <a:solidFill>
                <a:prstClr val="black"/>
              </a:solidFill>
              <a:latin typeface="Arial"/>
              <a:ea typeface="Times New Roman"/>
            </a:endParaRPr>
          </a:p>
          <a:p>
            <a:pPr lvl="0"/>
            <a:endParaRPr lang="en-GB" sz="2400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lvl="0">
              <a:buFont typeface="Arial"/>
              <a:buChar char="•"/>
            </a:pP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The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study indicated an increased risk for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the </a:t>
            </a:r>
            <a:r>
              <a:rPr lang="en-GB" sz="2400" dirty="0" err="1" smtClean="0">
                <a:solidFill>
                  <a:prstClr val="black"/>
                </a:solidFill>
                <a:latin typeface="Arial"/>
                <a:ea typeface="Times New Roman"/>
              </a:rPr>
              <a:t>Ga-Mothapo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population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to develop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arterial thrombosis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, cardiovascular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disease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and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hypertension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as complications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.</a:t>
            </a:r>
          </a:p>
          <a:p>
            <a:pPr lvl="0">
              <a:spcBef>
                <a:spcPct val="20000"/>
              </a:spcBef>
            </a:pP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endParaRPr lang="en-GB" sz="2400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457200" lvl="0" indent="-342900" algn="just"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 Arterial thrombosis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Times New Roman"/>
              </a:rPr>
              <a:t>should be considered a potential health hazard among rural black </a:t>
            </a:r>
            <a:r>
              <a:rPr lang="en-GB" sz="2400" dirty="0" smtClean="0">
                <a:solidFill>
                  <a:prstClr val="black"/>
                </a:solidFill>
                <a:latin typeface="Arial"/>
                <a:ea typeface="Times New Roman"/>
              </a:rPr>
              <a:t>communities.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191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>
                <a:latin typeface="Arial"/>
                <a:ea typeface="Times New Roman"/>
              </a:rPr>
              <a:t>RECOMMENDATIONS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33" y="982980"/>
            <a:ext cx="8121227" cy="5143183"/>
          </a:xfrm>
        </p:spPr>
        <p:txBody>
          <a:bodyPr/>
          <a:lstStyle/>
          <a:p>
            <a:pPr marL="11430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With regards to the findings of this study, the following is recommended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:</a:t>
            </a: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Interventions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by the Department of Health in the Limpopo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Province(Nobody clinic) are important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to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educate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the community about these risk factors and how to control and prevent them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</a:pP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Educational campaigns should be conducted to alert the </a:t>
            </a:r>
            <a:r>
              <a:rPr lang="en-GB" sz="2400" dirty="0" err="1">
                <a:latin typeface="Arial" pitchFamily="34" charset="0"/>
                <a:ea typeface="Times New Roman"/>
                <a:cs typeface="Arial" pitchFamily="34" charset="0"/>
              </a:rPr>
              <a:t>Ga-Mothapo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 community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about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good health practices,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like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healthy eating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habits, healthy lifestyle </a:t>
            </a:r>
            <a:r>
              <a:rPr lang="en-GB" sz="2400" dirty="0">
                <a:latin typeface="Arial" pitchFamily="34" charset="0"/>
                <a:ea typeface="Times New Roman"/>
                <a:cs typeface="Arial" pitchFamily="34" charset="0"/>
              </a:rPr>
              <a:t>and physical </a:t>
            </a:r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activity.</a:t>
            </a:r>
            <a:endParaRPr lang="en-US" sz="2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r>
              <a:rPr lang="en-GB" sz="2400" dirty="0" smtClean="0">
                <a:latin typeface="Arial" pitchFamily="34" charset="0"/>
                <a:ea typeface="Times New Roman"/>
                <a:cs typeface="Arial" pitchFamily="34" charset="0"/>
              </a:rPr>
              <a:t>Intervention programmes should be implemented to control and reduce the risk factors for arterial thrombosis.</a:t>
            </a:r>
          </a:p>
          <a:p>
            <a:pPr marL="0" indent="0">
              <a:buNone/>
            </a:pPr>
            <a:endParaRPr lang="en-US" sz="1400" dirty="0">
              <a:latin typeface="Times New Roman"/>
              <a:ea typeface="Times New Roman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90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0540" y="777240"/>
            <a:ext cx="7223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/>
            <a:r>
              <a:rPr lang="en-US" sz="2400" b="1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LIMITATIONS AND STRENGTHS OF THE STUDY</a:t>
            </a:r>
          </a:p>
          <a:p>
            <a:pPr marL="114300" lvl="0" algn="just"/>
            <a:endParaRPr lang="en-US" sz="2400" b="1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0" lvl="0" indent="-342900" algn="just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The limitation in this study was that there were fewer male participants. </a:t>
            </a:r>
            <a:endParaRPr lang="en-US" sz="2400" dirty="0" smtClean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57200" lvl="0" indent="-342900" algn="just"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strength of the study was the positive response and willingness of the </a:t>
            </a:r>
            <a:r>
              <a:rPr lang="en-US" sz="2400" dirty="0" err="1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Ga-Mothapo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 community to participate in the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ea typeface="Times New Roman"/>
                <a:cs typeface="Arial" pitchFamily="34" charset="0"/>
              </a:rPr>
              <a:t>study. </a:t>
            </a:r>
          </a:p>
          <a:p>
            <a:pPr marL="114300" lvl="0" algn="just"/>
            <a:endParaRPr lang="en-US" sz="2400" dirty="0">
              <a:solidFill>
                <a:prstClr val="black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48267" y="1210733"/>
            <a:ext cx="73236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Department </a:t>
            </a:r>
            <a:r>
              <a:rPr lang="en-GB" sz="2800" dirty="0"/>
              <a:t>of Health &amp; Social </a:t>
            </a:r>
            <a:r>
              <a:rPr lang="en-GB" sz="2800" dirty="0" smtClean="0"/>
              <a:t>development </a:t>
            </a:r>
            <a:r>
              <a:rPr lang="en-GB" sz="2800" dirty="0"/>
              <a:t>Limpopo Province, the department of Education Limpopo Province, the Department of Education </a:t>
            </a:r>
            <a:r>
              <a:rPr lang="en-GB" sz="2800" dirty="0" err="1"/>
              <a:t>Kgakotlou</a:t>
            </a:r>
            <a:r>
              <a:rPr lang="en-GB" sz="2800" dirty="0"/>
              <a:t> Circuit Limpopo </a:t>
            </a:r>
            <a:r>
              <a:rPr lang="en-GB" sz="2800" dirty="0" smtClean="0"/>
              <a:t>Province, </a:t>
            </a:r>
            <a:r>
              <a:rPr lang="en-GB" sz="2800" dirty="0" err="1"/>
              <a:t>Bakgaga</a:t>
            </a:r>
            <a:r>
              <a:rPr lang="en-GB" sz="2800" dirty="0"/>
              <a:t> Traditional Council Limpopo </a:t>
            </a:r>
            <a:r>
              <a:rPr lang="en-GB" sz="2800" dirty="0" smtClean="0"/>
              <a:t>Province</a:t>
            </a:r>
            <a:r>
              <a:rPr lang="en-GB" sz="2800" dirty="0"/>
              <a:t> </a:t>
            </a:r>
            <a:r>
              <a:rPr lang="en-GB" sz="2800" dirty="0" smtClean="0"/>
              <a:t>and University of Limpopo </a:t>
            </a:r>
            <a:r>
              <a:rPr lang="en-GB" sz="2800" dirty="0" err="1" smtClean="0"/>
              <a:t>Turfloop</a:t>
            </a:r>
            <a:r>
              <a:rPr lang="en-GB" sz="2800" dirty="0" smtClean="0"/>
              <a:t>.</a:t>
            </a:r>
          </a:p>
          <a:p>
            <a:endParaRPr lang="en-GB" sz="2800" dirty="0" smtClean="0"/>
          </a:p>
          <a:p>
            <a:r>
              <a:rPr lang="en-GB" sz="2800" dirty="0" smtClean="0"/>
              <a:t>Thank you very much!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276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osing-Page-Resear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892" y="829945"/>
            <a:ext cx="6800215" cy="519811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13439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680" y="1076960"/>
            <a:ext cx="8026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Danger of arterial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thrombosis -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affinity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 the large arteries that supply blood to the heart and brain. 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clot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tiny vessels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can cause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total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blockage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leading to a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heart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attack or stroke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/>
                <a:ea typeface="Times New Roman"/>
              </a:rPr>
              <a:t>Studies have shown that arterial thrombosis </a:t>
            </a:r>
            <a:r>
              <a:rPr lang="en-US" sz="2400" dirty="0">
                <a:latin typeface="Arial"/>
                <a:ea typeface="Times New Roman"/>
              </a:rPr>
              <a:t>prevalent </a:t>
            </a:r>
            <a:r>
              <a:rPr lang="en-US" sz="2400" dirty="0" smtClean="0">
                <a:latin typeface="Arial"/>
                <a:ea typeface="Times New Roman"/>
              </a:rPr>
              <a:t>in western </a:t>
            </a:r>
            <a:r>
              <a:rPr lang="en-US" sz="2400" dirty="0">
                <a:latin typeface="Arial"/>
                <a:ea typeface="Times New Roman"/>
              </a:rPr>
              <a:t>populations</a:t>
            </a:r>
            <a:r>
              <a:rPr lang="en-US" sz="2400" dirty="0" smtClean="0">
                <a:latin typeface="Arial"/>
                <a:ea typeface="Times New Roman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Arial"/>
                <a:ea typeface="Times New Roman"/>
              </a:rPr>
              <a:t>In 2000 it was estimated that 1:16 United States residents </a:t>
            </a:r>
            <a:r>
              <a:rPr lang="en-US" sz="2400" dirty="0" smtClean="0">
                <a:latin typeface="Arial"/>
                <a:ea typeface="Times New Roman"/>
              </a:rPr>
              <a:t>older than 40years </a:t>
            </a:r>
            <a:r>
              <a:rPr lang="en-US" sz="2400" dirty="0">
                <a:latin typeface="Arial"/>
                <a:ea typeface="Times New Roman"/>
              </a:rPr>
              <a:t>had peripheral arterial </a:t>
            </a:r>
            <a:r>
              <a:rPr lang="en-US" sz="2400" dirty="0" smtClean="0">
                <a:latin typeface="Arial"/>
                <a:ea typeface="Times New Roman"/>
              </a:rPr>
              <a:t>disease, some due to arterial thrombosis</a:t>
            </a:r>
            <a:endParaRPr lang="en-US" sz="2400" dirty="0">
              <a:latin typeface="Arial"/>
              <a:ea typeface="Times New Roman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Arial"/>
                <a:ea typeface="Times New Roman"/>
              </a:rPr>
              <a:t>5% of patients who suffered myocardial infarction or stroke died from cardiovascular causes with peripheral arterial disease.</a:t>
            </a:r>
          </a:p>
          <a:p>
            <a:r>
              <a:rPr lang="en-GB" sz="2400" dirty="0">
                <a:latin typeface="Arial" pitchFamily="34" charset="0"/>
                <a:cs typeface="Arial" pitchFamily="34" charset="0"/>
              </a:rPr>
              <a:t>   14 % of them had ischaemic heart diseases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 smtClean="0">
              <a:latin typeface="Arial"/>
              <a:ea typeface="Times New Roman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latin typeface="Arial"/>
              <a:ea typeface="Times New Roman"/>
            </a:endParaRPr>
          </a:p>
          <a:p>
            <a:pPr lvl="0"/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3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68201" y="4343125"/>
            <a:ext cx="8379712" cy="11959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60363" indent="-360363"/>
            <a:endParaRPr lang="en-US" sz="1200" dirty="0" smtClean="0">
              <a:latin typeface="Trebuchet MS"/>
              <a:cs typeface="Trebuchet MS"/>
            </a:endParaRPr>
          </a:p>
          <a:p>
            <a:pPr marL="360363" indent="-360363"/>
            <a:r>
              <a:rPr lang="en-US" sz="1200" dirty="0" smtClean="0">
                <a:latin typeface="Trebuchet MS"/>
                <a:cs typeface="Trebuchet MS"/>
              </a:rPr>
              <a:t> </a:t>
            </a:r>
            <a:endParaRPr lang="en-US" sz="1200" dirty="0">
              <a:latin typeface="Trebuchet MS"/>
              <a:cs typeface="Trebuchet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3534" y="744279"/>
            <a:ext cx="4270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.</a:t>
            </a:r>
            <a:endParaRPr lang="en-US" sz="2400" b="1" dirty="0" smtClean="0">
              <a:latin typeface="Trebuchet MS"/>
              <a:cs typeface="Trebuchet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8200" y="1117600"/>
            <a:ext cx="756999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Bradshaw </a:t>
            </a:r>
            <a:r>
              <a:rPr lang="en-GB" sz="2400" i="1" dirty="0">
                <a:latin typeface="Arial" pitchFamily="34" charset="0"/>
                <a:cs typeface="Arial" pitchFamily="34" charset="0"/>
              </a:rPr>
              <a:t>et al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 indicated that 10 % South African residents older than 30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years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had </a:t>
            </a: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suffered a stroke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12 % had hypertensive disease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12 % had renal disease, which may be attributable to diabetes </a:t>
            </a:r>
            <a:r>
              <a:rPr lang="en-GB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mellitus. </a:t>
            </a:r>
            <a:endParaRPr lang="en-GB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8640" y="1005839"/>
            <a:ext cx="809752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 factor parameters </a:t>
            </a: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how they contribute to </a:t>
            </a: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development of arterial </a:t>
            </a:r>
            <a:r>
              <a:rPr lang="en-U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thrombosis</a:t>
            </a:r>
            <a:endParaRPr lang="en-US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Abnormal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</a:rPr>
              <a:t>lipid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levels constitute a potential risk factor for </a:t>
            </a:r>
            <a:r>
              <a:rPr lang="en-US" sz="2400" dirty="0" err="1">
                <a:solidFill>
                  <a:prstClr val="black"/>
                </a:solidFill>
                <a:latin typeface="Arial"/>
                <a:ea typeface="Times New Roman"/>
              </a:rPr>
              <a:t>atheromatous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thrombosis (</a:t>
            </a:r>
            <a:r>
              <a:rPr lang="en-US" sz="2400" i="1" dirty="0" err="1">
                <a:solidFill>
                  <a:prstClr val="black"/>
                </a:solidFill>
                <a:latin typeface="Arial"/>
                <a:ea typeface="Times New Roman"/>
              </a:rPr>
              <a:t>Brunzell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 et al., 2008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).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High blood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</a:rPr>
              <a:t>glucose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levels induce </a:t>
            </a:r>
            <a:r>
              <a:rPr lang="en-US" sz="2400" dirty="0" err="1">
                <a:solidFill>
                  <a:prstClr val="black"/>
                </a:solidFill>
                <a:latin typeface="Arial"/>
                <a:ea typeface="Times New Roman"/>
              </a:rPr>
              <a:t>procoagulant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activation and have </a:t>
            </a:r>
            <a:r>
              <a:rPr lang="en-US" sz="2400" dirty="0" err="1">
                <a:solidFill>
                  <a:prstClr val="black"/>
                </a:solidFill>
                <a:latin typeface="Arial"/>
                <a:ea typeface="Times New Roman"/>
              </a:rPr>
              <a:t>antifibrinolytic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effects in blood and causes endothelial dysfunction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(Ford et al., </a:t>
            </a:r>
            <a:r>
              <a:rPr lang="en-US" sz="2400" i="1" dirty="0" smtClean="0">
                <a:solidFill>
                  <a:prstClr val="black"/>
                </a:solidFill>
                <a:latin typeface="Arial"/>
                <a:ea typeface="Times New Roman"/>
              </a:rPr>
              <a:t>2007). </a:t>
            </a:r>
            <a:endParaRPr lang="en-US" sz="2400" i="1" dirty="0">
              <a:solidFill>
                <a:prstClr val="black"/>
              </a:solidFill>
              <a:latin typeface="Arial"/>
              <a:ea typeface="Times New Roman"/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High levels of </a:t>
            </a:r>
            <a:r>
              <a:rPr lang="en-US" sz="2400" b="1" dirty="0" err="1" smtClean="0">
                <a:solidFill>
                  <a:prstClr val="black"/>
                </a:solidFill>
                <a:latin typeface="Arial"/>
                <a:ea typeface="Times New Roman"/>
              </a:rPr>
              <a:t>homocysteine</a:t>
            </a:r>
            <a:r>
              <a:rPr lang="en-US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damage blood vessels directly, </a:t>
            </a:r>
            <a:r>
              <a:rPr lang="en-US" sz="2400" dirty="0" smtClean="0">
                <a:solidFill>
                  <a:prstClr val="black"/>
                </a:solidFill>
                <a:latin typeface="Arial"/>
                <a:ea typeface="Times New Roman"/>
              </a:rPr>
              <a:t>causing 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platelet clumping and clot formation(</a:t>
            </a:r>
            <a:r>
              <a:rPr lang="en-US" sz="2400" i="1" dirty="0" err="1">
                <a:solidFill>
                  <a:prstClr val="black"/>
                </a:solidFill>
                <a:latin typeface="Arial"/>
                <a:ea typeface="Times New Roman"/>
              </a:rPr>
              <a:t>Guilliams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, 2004).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416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2460" y="937260"/>
            <a:ext cx="7543800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b="1" dirty="0" smtClean="0">
                <a:latin typeface="Arial"/>
                <a:ea typeface="Times New Roman"/>
              </a:rPr>
              <a:t>High</a:t>
            </a:r>
            <a:r>
              <a:rPr lang="en-US" sz="2400" dirty="0" smtClean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</a:rPr>
              <a:t>factor VII </a:t>
            </a:r>
            <a:r>
              <a:rPr lang="en-US" sz="2400" b="1" dirty="0" smtClean="0">
                <a:solidFill>
                  <a:prstClr val="black"/>
                </a:solidFill>
                <a:latin typeface="Arial"/>
                <a:ea typeface="Times New Roman"/>
              </a:rPr>
              <a:t>levels </a:t>
            </a:r>
            <a:r>
              <a:rPr lang="en-US" sz="2400" dirty="0" smtClean="0">
                <a:solidFill>
                  <a:prstClr val="black"/>
                </a:solidFill>
                <a:latin typeface="Arial"/>
                <a:ea typeface="Times New Roman"/>
              </a:rPr>
              <a:t>promotes 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thrombosis (</a:t>
            </a:r>
            <a:r>
              <a:rPr lang="en-US" sz="2400" i="1" dirty="0" err="1">
                <a:solidFill>
                  <a:prstClr val="black"/>
                </a:solidFill>
                <a:latin typeface="Arial"/>
                <a:ea typeface="Times New Roman"/>
              </a:rPr>
              <a:t>Eroglu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 et al., 2010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) .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</a:rPr>
              <a:t>High blood pressure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increases the risk of developing arterial thrombosis </a:t>
            </a:r>
          </a:p>
          <a:p>
            <a:pPr lvl="0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    (</a:t>
            </a:r>
            <a:r>
              <a:rPr lang="en-US" sz="2400" i="1" dirty="0" err="1">
                <a:solidFill>
                  <a:prstClr val="black"/>
                </a:solidFill>
                <a:latin typeface="Arial"/>
                <a:ea typeface="Times New Roman"/>
              </a:rPr>
              <a:t>Dreisbach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, Sharma &amp; </a:t>
            </a:r>
            <a:r>
              <a:rPr lang="en-US" sz="2400" i="1" dirty="0" err="1">
                <a:solidFill>
                  <a:prstClr val="black"/>
                </a:solidFill>
                <a:latin typeface="Arial"/>
                <a:ea typeface="Times New Roman"/>
              </a:rPr>
              <a:t>Kortas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, 2010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) .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Arial"/>
                <a:ea typeface="Times New Roman"/>
              </a:rPr>
              <a:t>Obesity-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 appears to be associated with thrombosis via several mechanisms (</a:t>
            </a:r>
            <a:r>
              <a:rPr lang="en-US" sz="2400" i="1" dirty="0">
                <a:solidFill>
                  <a:prstClr val="black"/>
                </a:solidFill>
                <a:latin typeface="Arial"/>
                <a:ea typeface="Times New Roman"/>
              </a:rPr>
              <a:t>Nelson &amp; Cox, 2008</a:t>
            </a:r>
            <a:r>
              <a:rPr lang="en-US" sz="2400" dirty="0">
                <a:solidFill>
                  <a:prstClr val="black"/>
                </a:solidFill>
                <a:latin typeface="Arial"/>
                <a:ea typeface="Times New Roman"/>
              </a:rPr>
              <a:t>).</a:t>
            </a:r>
          </a:p>
          <a:p>
            <a:pPr lvl="0">
              <a:spcBef>
                <a:spcPct val="20000"/>
              </a:spcBef>
            </a:pP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35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4839" y="783772"/>
            <a:ext cx="810429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indent="-342900" algn="just">
              <a:buFont typeface="Arial"/>
              <a:buChar char="•"/>
            </a:pP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hese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risk factors were studied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South Africa, the </a:t>
            </a:r>
          </a:p>
          <a:p>
            <a:pPr lvl="0" algn="just"/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studies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were not for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purpose of evaluating 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prevalence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arterial thrombosis but for cardiovascular </a:t>
            </a:r>
          </a:p>
          <a:p>
            <a:pPr lvl="0" algn="just"/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disease.</a:t>
            </a:r>
          </a:p>
          <a:p>
            <a:pPr lvl="0" indent="-342900" algn="just"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 USA1:3 African-American has hypertension and are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at  high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risk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developing arterial thrombosis</a:t>
            </a:r>
          </a:p>
          <a:p>
            <a:pPr lvl="0" algn="just"/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(Norman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et al.,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2007).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South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African blacks are adopting western lifestyle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are thus, anticipated to be affected by these risk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factors,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African-American blacks (because of possible genetic commonality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). This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raises a concern for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research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South Africans.</a:t>
            </a:r>
          </a:p>
          <a:p>
            <a:pPr lvl="0" algn="just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sz="2400" i="1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5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RESEARCH PROBLEM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929640"/>
            <a:ext cx="8763000" cy="5196523"/>
          </a:xfrm>
        </p:spPr>
        <p:txBody>
          <a:bodyPr/>
          <a:lstStyle/>
          <a:p>
            <a:pPr>
              <a:buClr>
                <a:schemeClr val="accent3"/>
              </a:buClr>
              <a:defRPr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Arterial thrombosis is claiming so many lives and is anticipated to be a global menace in the near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future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Lawn,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2005).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South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Africans do not seem to have been evaluated for this deadly condition, despite the westernization of their culture and habits.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Lack of statistics on the prevalence of the risk parameters, unexplained adult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deaths,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fetal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deaths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and escalating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miscarriages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(Lawn,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2005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 motivated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for the research study amongst the South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Africans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9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4806</TotalTime>
  <Words>1332</Words>
  <Application>Microsoft Office PowerPoint</Application>
  <PresentationFormat>On-screen Show (4:3)</PresentationFormat>
  <Paragraphs>230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RESEARCH PROBLEM</vt:lpstr>
      <vt:lpstr>HYPOTHESIS</vt:lpstr>
      <vt:lpstr>OBJECTIVES OF THE STUDY</vt:lpstr>
      <vt:lpstr>PowerPoint Presentation</vt:lpstr>
      <vt:lpstr>PowerPoint Presentation</vt:lpstr>
      <vt:lpstr>RESULTS</vt:lpstr>
      <vt:lpstr>PowerPoint Presentation</vt:lpstr>
      <vt:lpstr>PowerPoint Presentation</vt:lpstr>
      <vt:lpstr>DISCUSION</vt:lpstr>
      <vt:lpstr>PowerPoint Presentation</vt:lpstr>
      <vt:lpstr>PowerPoint Presentation</vt:lpstr>
      <vt:lpstr>PowerPoint Presentation</vt:lpstr>
      <vt:lpstr>RECOMMENDATIONS</vt:lpstr>
      <vt:lpstr>PowerPoint Presentation</vt:lpstr>
      <vt:lpstr>PowerPoint Presentation</vt:lpstr>
      <vt:lpstr>PowerPoint Presentation</vt:lpstr>
    </vt:vector>
  </TitlesOfParts>
  <Company>Tshwane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Vinay Chibba</dc:creator>
  <cp:lastModifiedBy>Sengwayo, Duduzile</cp:lastModifiedBy>
  <cp:revision>214</cp:revision>
  <cp:lastPrinted>2012-11-01T13:24:26Z</cp:lastPrinted>
  <dcterms:created xsi:type="dcterms:W3CDTF">2011-03-10T09:23:22Z</dcterms:created>
  <dcterms:modified xsi:type="dcterms:W3CDTF">2012-11-01T13:24:39Z</dcterms:modified>
</cp:coreProperties>
</file>