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9" r:id="rId8"/>
    <p:sldId id="261" r:id="rId9"/>
    <p:sldId id="262" r:id="rId10"/>
    <p:sldId id="263" r:id="rId11"/>
    <p:sldId id="266" r:id="rId12"/>
    <p:sldId id="264" r:id="rId13"/>
    <p:sldId id="265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oswa.Dambisya\Desktop\Sello's%20Thesis\Questionnaire%20on%20Pharm%20ward%20rounds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solidFill>
                  <a:srgbClr val="FF0000"/>
                </a:solidFill>
                <a:latin typeface="Aharoni" pitchFamily="2" charset="-79"/>
                <a:cs typeface="Aharoni" pitchFamily="2" charset="-79"/>
              </a:defRPr>
            </a:pPr>
            <a:r>
              <a:rPr lang="en-ZA" sz="320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Respondents</a:t>
            </a:r>
          </a:p>
        </c:rich>
      </c:tx>
      <c:layout>
        <c:manualLayout>
          <c:xMode val="edge"/>
          <c:yMode val="edge"/>
          <c:x val="0.38356933508311464"/>
          <c:y val="0"/>
        </c:manualLayout>
      </c:layout>
      <c:overlay val="1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629774206916842E-2"/>
          <c:y val="9.535990196943088E-2"/>
          <c:w val="0.93757594392381771"/>
          <c:h val="0.9025429891263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3333FF"/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sz="1600" b="1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Sheet3!$F$7:$F$11</c:f>
              <c:strCache>
                <c:ptCount val="5"/>
                <c:pt idx="0">
                  <c:v>Polokwane</c:v>
                </c:pt>
                <c:pt idx="1">
                  <c:v>Mankweng</c:v>
                </c:pt>
                <c:pt idx="2">
                  <c:v>Seshego</c:v>
                </c:pt>
                <c:pt idx="3">
                  <c:v>Mokopane</c:v>
                </c:pt>
                <c:pt idx="4">
                  <c:v>St Rita's</c:v>
                </c:pt>
              </c:strCache>
            </c:strRef>
          </c:cat>
          <c:val>
            <c:numRef>
              <c:f>Sheet3!$G$7:$G$11</c:f>
              <c:numCache>
                <c:formatCode>General</c:formatCode>
                <c:ptCount val="5"/>
                <c:pt idx="0">
                  <c:v>22</c:v>
                </c:pt>
                <c:pt idx="1">
                  <c:v>16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922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6492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521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355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1537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877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365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7509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698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901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318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B9743-3527-4885-B29D-3E9981CFBBF7}" type="datetimeFigureOut">
              <a:rPr lang="en-ZA" smtClean="0"/>
              <a:t>2012/11/01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3098A-0032-498E-9298-D89A917BC8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449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836712"/>
            <a:ext cx="9036496" cy="1470025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latin typeface="Arial Rounded MT Bold" pitchFamily="34" charset="0"/>
              </a:rPr>
              <a:t>Views of Public Sector Pharmacists </a:t>
            </a:r>
            <a:r>
              <a:rPr lang="en-US" sz="3800" b="1" dirty="0">
                <a:latin typeface="Arial Rounded MT Bold" pitchFamily="34" charset="0"/>
              </a:rPr>
              <a:t>on </a:t>
            </a:r>
            <a:r>
              <a:rPr lang="en-US" sz="3800" b="1" dirty="0" smtClean="0">
                <a:latin typeface="Arial Rounded MT Bold" pitchFamily="34" charset="0"/>
              </a:rPr>
              <a:t>Pharmacist </a:t>
            </a:r>
            <a:r>
              <a:rPr lang="en-US" sz="3800" b="1" dirty="0">
                <a:latin typeface="Arial Rounded MT Bold" pitchFamily="34" charset="0"/>
              </a:rPr>
              <a:t>I</a:t>
            </a:r>
            <a:r>
              <a:rPr lang="en-US" sz="3800" b="1" dirty="0" smtClean="0">
                <a:latin typeface="Arial Rounded MT Bold" pitchFamily="34" charset="0"/>
              </a:rPr>
              <a:t>nvolvement in Hospital Ward </a:t>
            </a:r>
            <a:r>
              <a:rPr lang="en-US" sz="3800" b="1" dirty="0">
                <a:latin typeface="Arial Rounded MT Bold" pitchFamily="34" charset="0"/>
              </a:rPr>
              <a:t>R</a:t>
            </a:r>
            <a:r>
              <a:rPr lang="en-US" sz="3800" b="1" dirty="0" smtClean="0">
                <a:latin typeface="Arial Rounded MT Bold" pitchFamily="34" charset="0"/>
              </a:rPr>
              <a:t>ounds in Selected Hospitals in the Limpopo Province</a:t>
            </a:r>
            <a:r>
              <a:rPr lang="en-ZA" sz="3800" dirty="0">
                <a:latin typeface="Arial Rounded MT Bold" pitchFamily="34" charset="0"/>
              </a:rPr>
              <a:t/>
            </a:r>
            <a:br>
              <a:rPr lang="en-ZA" sz="3800" dirty="0">
                <a:latin typeface="Arial Rounded MT Bold" pitchFamily="34" charset="0"/>
              </a:rPr>
            </a:br>
            <a:endParaRPr lang="en-ZA" sz="3800" dirty="0"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655" y="4797152"/>
            <a:ext cx="8856984" cy="2060848"/>
          </a:xfrm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rgbClr val="FF0000"/>
                </a:solidFill>
                <a:latin typeface="Arial Rounded MT Bold" pitchFamily="34" charset="0"/>
              </a:rPr>
              <a:t>DA Sello &amp; YM Dambisya</a:t>
            </a:r>
          </a:p>
          <a:p>
            <a:r>
              <a:rPr lang="en-ZA" b="1" dirty="0" smtClean="0">
                <a:solidFill>
                  <a:srgbClr val="FF0000"/>
                </a:solidFill>
                <a:latin typeface="Arial Rounded MT Bold" pitchFamily="34" charset="0"/>
              </a:rPr>
              <a:t>Department of Pharmacy, School of Health Sciences, University of </a:t>
            </a:r>
            <a:r>
              <a:rPr lang="en-ZA" b="1" dirty="0">
                <a:solidFill>
                  <a:srgbClr val="FF0000"/>
                </a:solidFill>
                <a:latin typeface="Arial Rounded MT Bold" pitchFamily="34" charset="0"/>
              </a:rPr>
              <a:t>L</a:t>
            </a:r>
            <a:r>
              <a:rPr lang="en-ZA" b="1" dirty="0" smtClean="0">
                <a:solidFill>
                  <a:srgbClr val="FF0000"/>
                </a:solidFill>
                <a:latin typeface="Arial Rounded MT Bold" pitchFamily="34" charset="0"/>
              </a:rPr>
              <a:t>impopo </a:t>
            </a:r>
          </a:p>
          <a:p>
            <a:endParaRPr lang="en-ZA" dirty="0">
              <a:solidFill>
                <a:srgbClr val="FF0000"/>
              </a:solidFill>
            </a:endParaRPr>
          </a:p>
        </p:txBody>
      </p:sp>
      <p:pic>
        <p:nvPicPr>
          <p:cNvPr id="4" name="Picture 4" descr="Main_UOL_logo_col_7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2492896"/>
            <a:ext cx="2874191" cy="215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98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Autofit/>
          </a:bodyPr>
          <a:lstStyle/>
          <a:p>
            <a:r>
              <a:rPr lang="en-ZA" sz="3500" dirty="0" smtClean="0">
                <a:solidFill>
                  <a:srgbClr val="FF0000"/>
                </a:solidFill>
                <a:latin typeface="Arial Rounded MT Bold" pitchFamily="34" charset="0"/>
              </a:rPr>
              <a:t>Should pharmacists attend </a:t>
            </a:r>
            <a:r>
              <a:rPr lang="en-ZA" sz="3500" dirty="0">
                <a:solidFill>
                  <a:srgbClr val="FF0000"/>
                </a:solidFill>
                <a:latin typeface="Arial Rounded MT Bold" pitchFamily="34" charset="0"/>
              </a:rPr>
              <a:t>ward rounds?</a:t>
            </a:r>
            <a:br>
              <a:rPr lang="en-ZA" sz="3500" dirty="0">
                <a:solidFill>
                  <a:srgbClr val="FF0000"/>
                </a:solidFill>
                <a:latin typeface="Arial Rounded MT Bold" pitchFamily="34" charset="0"/>
              </a:rPr>
            </a:br>
            <a:endParaRPr lang="en-ZA" sz="35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ZA" sz="2200" dirty="0" smtClean="0">
                <a:latin typeface="Arial Rounded MT Bold" pitchFamily="34" charset="0"/>
              </a:rPr>
              <a:t>52 respondents (94.5%) </a:t>
            </a:r>
            <a:r>
              <a:rPr lang="en-ZA" sz="2200" dirty="0">
                <a:latin typeface="Arial Rounded MT Bold" pitchFamily="34" charset="0"/>
              </a:rPr>
              <a:t>stated that there was need, one said there was no need, </a:t>
            </a:r>
            <a:r>
              <a:rPr lang="en-ZA" sz="2200" dirty="0" smtClean="0">
                <a:latin typeface="Arial Rounded MT Bold" pitchFamily="34" charset="0"/>
              </a:rPr>
              <a:t>two non-respondents.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ZA" sz="2200" dirty="0" smtClean="0">
                <a:solidFill>
                  <a:srgbClr val="FF0000"/>
                </a:solidFill>
                <a:latin typeface="Arial Rounded MT Bold" pitchFamily="34" charset="0"/>
              </a:rPr>
              <a:t>Why?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ZA" sz="2200" dirty="0">
                <a:latin typeface="Arial Rounded MT Bold" pitchFamily="34" charset="0"/>
              </a:rPr>
              <a:t>Support nurses to ensure proper usage of medicines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ZA" sz="2200" dirty="0">
                <a:latin typeface="Arial Rounded MT Bold" pitchFamily="34" charset="0"/>
              </a:rPr>
              <a:t>Interact with doctors to ensure optimal/rational treatment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ZA" sz="2200" dirty="0" smtClean="0">
                <a:latin typeface="Arial Rounded MT Bold" pitchFamily="34" charset="0"/>
              </a:rPr>
              <a:t>Manage pharmaceutical stock on the wards; </a:t>
            </a:r>
            <a:r>
              <a:rPr lang="en-ZA" sz="2200" dirty="0">
                <a:latin typeface="Arial Rounded MT Bold" pitchFamily="34" charset="0"/>
              </a:rPr>
              <a:t>avoid expiry of ward stock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ZA" sz="2200" dirty="0">
                <a:latin typeface="Arial Rounded MT Bold" pitchFamily="34" charset="0"/>
              </a:rPr>
              <a:t>Minimise prescribing errors by doctors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ZA" sz="2200" dirty="0">
                <a:latin typeface="Arial Rounded MT Bold" pitchFamily="34" charset="0"/>
              </a:rPr>
              <a:t>Provide pharmacist’s insight on patient problems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ZA" sz="2200" dirty="0" smtClean="0">
                <a:latin typeface="Arial Rounded MT Bold" pitchFamily="34" charset="0"/>
              </a:rPr>
              <a:t>Be </a:t>
            </a:r>
            <a:r>
              <a:rPr lang="en-ZA" sz="2200" dirty="0">
                <a:latin typeface="Arial Rounded MT Bold" pitchFamily="34" charset="0"/>
              </a:rPr>
              <a:t>involved with other health care professionals, share ideas; ensure proper clinical pharmacy assessment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ZA" sz="2200" dirty="0">
                <a:latin typeface="Arial Rounded MT Bold" pitchFamily="34" charset="0"/>
              </a:rPr>
              <a:t>Address any questions from other health professionals regarding drugs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sz="2200" dirty="0" smtClean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sz="2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0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6443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Contrary View</a:t>
            </a: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400600"/>
          </a:xfrm>
        </p:spPr>
        <p:txBody>
          <a:bodyPr/>
          <a:lstStyle/>
          <a:p>
            <a:r>
              <a:rPr lang="en-ZA" dirty="0" smtClean="0">
                <a:latin typeface="Arial Rounded MT Bold" pitchFamily="34" charset="0"/>
              </a:rPr>
              <a:t>So </a:t>
            </a:r>
            <a:r>
              <a:rPr lang="en-ZA" dirty="0">
                <a:latin typeface="Arial Rounded MT Bold" pitchFamily="34" charset="0"/>
              </a:rPr>
              <a:t>far pharmacists are available for consultation by other professionals if needed; we already have enough on our plate and should concentrate on brightening our existing responsibilities</a:t>
            </a:r>
            <a:r>
              <a:rPr lang="en-ZA" dirty="0" smtClean="0">
                <a:latin typeface="Arial Rounded MT Bold" pitchFamily="34" charset="0"/>
              </a:rPr>
              <a:t>. (</a:t>
            </a:r>
            <a:r>
              <a:rPr lang="en-ZA" dirty="0">
                <a:latin typeface="Arial Rounded MT Bold" pitchFamily="34" charset="0"/>
              </a:rPr>
              <a:t>Senior Pharmacist, female, 6-10 years’ </a:t>
            </a:r>
            <a:r>
              <a:rPr lang="en-ZA" dirty="0" smtClean="0">
                <a:latin typeface="Arial Rounded MT Bold" pitchFamily="34" charset="0"/>
              </a:rPr>
              <a:t>experience)</a:t>
            </a:r>
            <a:endParaRPr lang="en-ZA" dirty="0">
              <a:latin typeface="Arial Rounded MT Bold" pitchFamily="34" charset="0"/>
            </a:endParaRPr>
          </a:p>
          <a:p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ZA" sz="3600" dirty="0" smtClean="0">
                <a:solidFill>
                  <a:srgbClr val="FF0000"/>
                </a:solidFill>
                <a:latin typeface="Arial Rounded MT Bold" pitchFamily="34" charset="0"/>
              </a:rPr>
              <a:t>How should pharmacist involvement in ward rounds be introduced?</a:t>
            </a:r>
            <a:br>
              <a:rPr lang="en-ZA" sz="3600" dirty="0" smtClean="0">
                <a:solidFill>
                  <a:srgbClr val="FF0000"/>
                </a:solidFill>
                <a:latin typeface="Arial Rounded MT Bold" pitchFamily="34" charset="0"/>
              </a:rPr>
            </a:br>
            <a:endParaRPr lang="en-ZA" sz="36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Consultation with major stakeholders – hospital management, pharmacy staff and pharmacists, other health professionals, especially the doctors and nurses</a:t>
            </a:r>
            <a:endParaRPr lang="en-ZA" dirty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Education and </a:t>
            </a:r>
            <a:r>
              <a:rPr lang="en-ZA" dirty="0" smtClean="0">
                <a:latin typeface="Arial Rounded MT Bold" pitchFamily="34" charset="0"/>
              </a:rPr>
              <a:t>orientation of pharmacists on the importance of ward rounds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Development of clear, written programmes which should be part of  SOP or QIP for the pharmacy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Promotion of the idea through DTC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Adoption of high level policy positions making ward rounds one of the performance areas for pharmacists/job description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Assignment of pharmacists to specific wards on rotational basis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Inclusion of ward rounds at undergraduate level, and in-service programmes for pharmacists in practice already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Make it a CPD requirement</a:t>
            </a:r>
            <a:endParaRPr lang="en-ZA" dirty="0">
              <a:latin typeface="Arial Rounded MT Bold" pitchFamily="34" charset="0"/>
            </a:endParaRPr>
          </a:p>
          <a:p>
            <a:pPr lvl="0"/>
            <a:endParaRPr lang="en-ZA" dirty="0">
              <a:latin typeface="Arial Rounded MT Bold" pitchFamily="34" charset="0"/>
            </a:endParaRPr>
          </a:p>
          <a:p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9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764704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Do you anticipate any Resistance?</a:t>
            </a: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9073008" cy="590465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Majority of respondents thought there would be no </a:t>
            </a:r>
            <a:r>
              <a:rPr lang="en-ZA" dirty="0" smtClean="0">
                <a:latin typeface="Arial Rounded MT Bold" pitchFamily="34" charset="0"/>
              </a:rPr>
              <a:t>resistance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Those </a:t>
            </a:r>
            <a:r>
              <a:rPr lang="en-ZA" dirty="0">
                <a:latin typeface="Arial Rounded MT Bold" pitchFamily="34" charset="0"/>
              </a:rPr>
              <a:t>who </a:t>
            </a:r>
            <a:r>
              <a:rPr lang="en-ZA" dirty="0" smtClean="0">
                <a:latin typeface="Arial Rounded MT Bold" pitchFamily="34" charset="0"/>
              </a:rPr>
              <a:t>thought there would be, </a:t>
            </a:r>
            <a:r>
              <a:rPr lang="en-ZA" dirty="0">
                <a:latin typeface="Arial Rounded MT Bold" pitchFamily="34" charset="0"/>
              </a:rPr>
              <a:t>indicated it might come from: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Doctors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Those not interested in work/hard core clinical work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Pharmacists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Medical team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Don’t know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Will require manpower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Nurses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CEO </a:t>
            </a:r>
            <a:r>
              <a:rPr lang="en-ZA" dirty="0" smtClean="0">
                <a:latin typeface="Arial Rounded MT Bold" pitchFamily="34" charset="0"/>
              </a:rPr>
              <a:t>especially if medical doctor</a:t>
            </a:r>
            <a:r>
              <a:rPr lang="en-ZA" dirty="0">
                <a:latin typeface="Arial Rounded MT Bold" pitchFamily="34" charset="0"/>
              </a:rPr>
              <a:t> 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8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33033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Conclusions</a:t>
            </a: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772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Concept  of pharmacists’ involvement in ward seems acceptable to the majority of pharmacists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Views on what the pharmacist should do on a ward round largely confined to pharmaceutical product management, and not the pharmaceutical care of patients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Though most respondents felt there would be no resistance, we should bear in mind the possible obstacles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That many felt this should be introduced at undergraduate level vindicates the intentions of the UL programme to involve students in ward rounds.</a:t>
            </a:r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0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Acknowledgements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61662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ZA" dirty="0" smtClean="0">
                <a:latin typeface="Arial Rounded MT Bold" pitchFamily="34" charset="0"/>
              </a:rPr>
              <a:t>The pharmacists who completed the questionnaire in their spare time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ZA" dirty="0" smtClean="0">
                <a:latin typeface="Arial Rounded MT Bold" pitchFamily="34" charset="0"/>
              </a:rPr>
              <a:t>Colleagues and students at </a:t>
            </a:r>
            <a:r>
              <a:rPr lang="en-ZA" dirty="0" err="1" smtClean="0">
                <a:latin typeface="Arial Rounded MT Bold" pitchFamily="34" charset="0"/>
              </a:rPr>
              <a:t>Turfloop</a:t>
            </a:r>
            <a:r>
              <a:rPr lang="en-ZA" dirty="0" smtClean="0">
                <a:latin typeface="Arial Rounded MT Bold" pitchFamily="34" charset="0"/>
              </a:rPr>
              <a:t> on whom the questionnaire was pre-tested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ZA" dirty="0" smtClean="0">
                <a:latin typeface="Arial Rounded MT Bold" pitchFamily="34" charset="0"/>
              </a:rPr>
              <a:t>This is part of the quality improvement plan for our programme – thanks to all stakeholders.</a:t>
            </a:r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8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Background</a:t>
            </a: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ZA" sz="2400" dirty="0" smtClean="0">
                <a:latin typeface="Arial Rounded MT Bold" pitchFamily="34" charset="0"/>
              </a:rPr>
              <a:t>There is increasing demand for pharmacist expertise in the care of patients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ZA" sz="2400" dirty="0" smtClean="0">
                <a:latin typeface="Arial Rounded MT Bold" pitchFamily="34" charset="0"/>
              </a:rPr>
              <a:t>The concept of pharmaceutical care requires of pharmacists to be well versed in the actual care of patients beyond their primary role as custodians of pharmaceutical products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ZA" sz="2400" dirty="0" smtClean="0">
                <a:latin typeface="Arial Rounded MT Bold" pitchFamily="34" charset="0"/>
              </a:rPr>
              <a:t>The training of pharmacists has hitherto been without much emphasis on pharmacist involvement in patient care, and the shortage of clinical pharmacists further compounds this shortfall.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ZA" sz="2400" dirty="0" smtClean="0">
                <a:latin typeface="Arial Rounded MT Bold" pitchFamily="34" charset="0"/>
              </a:rPr>
              <a:t>It is not clear to what extent current hospital pharmacists are involved in ward rounds, and how they would view moves to introduce ward-round related activities for pharmacists.</a:t>
            </a:r>
            <a:endParaRPr lang="en-ZA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5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The Present Study</a:t>
            </a: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ZA" dirty="0" smtClean="0">
                <a:latin typeface="Arial Rounded MT Bold" pitchFamily="34" charset="0"/>
              </a:rPr>
              <a:t>A rapid survey on pharmacists’ views on their involvement in ward rounds with a view to determine </a:t>
            </a:r>
            <a:r>
              <a:rPr lang="en-US" dirty="0" smtClean="0">
                <a:latin typeface="Arial Rounded MT Bold" pitchFamily="34" charset="0"/>
              </a:rPr>
              <a:t>the </a:t>
            </a:r>
            <a:r>
              <a:rPr lang="en-US" dirty="0">
                <a:latin typeface="Arial Rounded MT Bold" pitchFamily="34" charset="0"/>
              </a:rPr>
              <a:t>perceptions </a:t>
            </a:r>
            <a:r>
              <a:rPr lang="en-US" dirty="0" smtClean="0">
                <a:latin typeface="Arial Rounded MT Bold" pitchFamily="34" charset="0"/>
              </a:rPr>
              <a:t>of </a:t>
            </a:r>
            <a:r>
              <a:rPr lang="en-US" dirty="0">
                <a:latin typeface="Arial Rounded MT Bold" pitchFamily="34" charset="0"/>
              </a:rPr>
              <a:t>the hospital pharmacists </a:t>
            </a:r>
            <a:r>
              <a:rPr lang="en-US" dirty="0" smtClean="0">
                <a:latin typeface="Arial Rounded MT Bold" pitchFamily="34" charset="0"/>
              </a:rPr>
              <a:t>on getting </a:t>
            </a:r>
            <a:r>
              <a:rPr lang="en-US" dirty="0">
                <a:latin typeface="Arial Rounded MT Bold" pitchFamily="34" charset="0"/>
              </a:rPr>
              <a:t>involved in ward rounds and pharmaceutical care </a:t>
            </a:r>
            <a:r>
              <a:rPr lang="en-US" dirty="0" smtClean="0">
                <a:latin typeface="Arial Rounded MT Bold" pitchFamily="34" charset="0"/>
              </a:rPr>
              <a:t>in a few hospital in the Capricorn District of Limpopo Province.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 Rounded MT Bold" pitchFamily="34" charset="0"/>
              </a:rPr>
              <a:t>An objective of this rapid appraisal was to set the scene for the training of undergraduate students through ward rounds.</a:t>
            </a:r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07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Methodology</a:t>
            </a: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 Rounded MT Bold" pitchFamily="34" charset="0"/>
              </a:rPr>
              <a:t>A </a:t>
            </a:r>
            <a:r>
              <a:rPr lang="en-US" dirty="0">
                <a:latin typeface="Arial Rounded MT Bold" pitchFamily="34" charset="0"/>
              </a:rPr>
              <a:t>descriptive, prospective, cross-sectional study using a semi-structured questionnaire to gather quantitative data among </a:t>
            </a:r>
            <a:r>
              <a:rPr lang="en-US" dirty="0" smtClean="0">
                <a:latin typeface="Arial Rounded MT Bold" pitchFamily="34" charset="0"/>
              </a:rPr>
              <a:t>pharmacists in </a:t>
            </a:r>
            <a:r>
              <a:rPr lang="en-US" dirty="0" err="1" smtClean="0">
                <a:latin typeface="Arial Rounded MT Bold" pitchFamily="34" charset="0"/>
              </a:rPr>
              <a:t>Polokwane-Makweng</a:t>
            </a:r>
            <a:r>
              <a:rPr lang="en-US" dirty="0" smtClean="0">
                <a:latin typeface="Arial Rounded MT Bold" pitchFamily="34" charset="0"/>
              </a:rPr>
              <a:t> Hospital Complex, and </a:t>
            </a:r>
            <a:r>
              <a:rPr lang="en-US" dirty="0" err="1" smtClean="0">
                <a:latin typeface="Arial Rounded MT Bold" pitchFamily="34" charset="0"/>
              </a:rPr>
              <a:t>Mokopane</a:t>
            </a:r>
            <a:r>
              <a:rPr lang="en-US" dirty="0" smtClean="0">
                <a:latin typeface="Arial Rounded MT Bold" pitchFamily="34" charset="0"/>
              </a:rPr>
              <a:t>, </a:t>
            </a:r>
            <a:r>
              <a:rPr lang="en-US" dirty="0" err="1" smtClean="0">
                <a:latin typeface="Arial Rounded MT Bold" pitchFamily="34" charset="0"/>
              </a:rPr>
              <a:t>Seshego</a:t>
            </a:r>
            <a:r>
              <a:rPr lang="en-US" dirty="0" smtClean="0">
                <a:latin typeface="Arial Rounded MT Bold" pitchFamily="34" charset="0"/>
              </a:rPr>
              <a:t>, and St Rita’s Hospitals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 Rounded MT Bold" pitchFamily="34" charset="0"/>
              </a:rPr>
              <a:t>A self-administered semi-structured questionnaire was used to gather the data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 Rounded MT Bold" pitchFamily="34" charset="0"/>
              </a:rPr>
              <a:t>Data was compiled on Excel spreadsheet, from which summary statistics were generated</a:t>
            </a:r>
            <a:endParaRPr lang="en-ZA" dirty="0">
              <a:latin typeface="Arial Rounded MT Bold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493924"/>
              </p:ext>
            </p:extLst>
          </p:nvPr>
        </p:nvGraphicFramePr>
        <p:xfrm>
          <a:off x="395536" y="332656"/>
          <a:ext cx="842493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en-ZA" sz="3600" dirty="0" smtClean="0">
                <a:solidFill>
                  <a:srgbClr val="FF0000"/>
                </a:solidFill>
                <a:latin typeface="Arial Rounded MT Bold" pitchFamily="34" charset="0"/>
              </a:rPr>
              <a:t>Results: The Respondents</a:t>
            </a:r>
            <a:endParaRPr lang="en-ZA" sz="36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ZA" dirty="0" smtClean="0">
                <a:latin typeface="Arial Rounded MT Bold" pitchFamily="34" charset="0"/>
              </a:rPr>
              <a:t>55 respondents: 61.8% Female </a:t>
            </a:r>
            <a:r>
              <a:rPr lang="en-ZA" dirty="0">
                <a:latin typeface="Arial Rounded MT Bold" pitchFamily="34" charset="0"/>
              </a:rPr>
              <a:t>(</a:t>
            </a:r>
            <a:r>
              <a:rPr lang="en-ZA" dirty="0" smtClean="0">
                <a:latin typeface="Arial Rounded MT Bold" pitchFamily="34" charset="0"/>
              </a:rPr>
              <a:t>n=34), (38.2%) males (n=21)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ZA" dirty="0" smtClean="0">
                <a:latin typeface="Arial Rounded MT Bold" pitchFamily="34" charset="0"/>
              </a:rPr>
              <a:t>Age distribution: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ZA" dirty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dirty="0" smtClean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dirty="0" smtClean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dirty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dirty="0" smtClean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ZA" dirty="0" smtClean="0">
                <a:latin typeface="Arial Rounded MT Bold" pitchFamily="34" charset="0"/>
                <a:cs typeface="Aharoni" pitchFamily="2" charset="-79"/>
              </a:rPr>
              <a:t>About 82% = young </a:t>
            </a:r>
            <a:r>
              <a:rPr lang="en-ZA" b="1" dirty="0" smtClean="0">
                <a:latin typeface="Arial Rounded MT Bold" pitchFamily="34" charset="0"/>
                <a:cs typeface="Aharoni" pitchFamily="2" charset="-79"/>
              </a:rPr>
              <a:t>pharmacists ≤ 34 years.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dirty="0" smtClean="0">
              <a:latin typeface="Arial Rounded MT Bold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dirty="0" smtClean="0">
              <a:latin typeface="Arial Rounded MT Bold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45094"/>
              </p:ext>
            </p:extLst>
          </p:nvPr>
        </p:nvGraphicFramePr>
        <p:xfrm>
          <a:off x="1403648" y="2564904"/>
          <a:ext cx="4896544" cy="324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448272"/>
              </a:tblGrid>
              <a:tr h="540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Age range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>
                          <a:effectLst/>
                          <a:latin typeface="Arial Rounded MT Bold" pitchFamily="34" charset="0"/>
                        </a:rPr>
                        <a:t>Number (%)</a:t>
                      </a:r>
                      <a:endParaRPr lang="en-ZA" sz="1600" b="1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&lt;25 years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 smtClean="0">
                          <a:effectLst/>
                          <a:latin typeface="Arial Rounded MT Bold" pitchFamily="34" charset="0"/>
                        </a:rPr>
                        <a:t>12 </a:t>
                      </a: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(</a:t>
                      </a:r>
                      <a:r>
                        <a:rPr lang="en-ZA" sz="1600" b="1" dirty="0" smtClean="0">
                          <a:effectLst/>
                          <a:latin typeface="Arial Rounded MT Bold" pitchFamily="34" charset="0"/>
                        </a:rPr>
                        <a:t>21.8%)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25-34 years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 smtClean="0">
                          <a:effectLst/>
                          <a:latin typeface="Arial Rounded MT Bold" pitchFamily="34" charset="0"/>
                        </a:rPr>
                        <a:t>33 (60%)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35-44 years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 smtClean="0">
                          <a:effectLst/>
                          <a:latin typeface="Arial Rounded MT Bold" pitchFamily="34" charset="0"/>
                        </a:rPr>
                        <a:t>6 </a:t>
                      </a: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(</a:t>
                      </a:r>
                      <a:r>
                        <a:rPr lang="en-ZA" sz="1600" b="1" dirty="0" smtClean="0">
                          <a:effectLst/>
                          <a:latin typeface="Arial Rounded MT Bold" pitchFamily="34" charset="0"/>
                        </a:rPr>
                        <a:t>10.9%)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>
                          <a:effectLst/>
                          <a:latin typeface="Arial Rounded MT Bold" pitchFamily="34" charset="0"/>
                        </a:rPr>
                        <a:t>45-54 years</a:t>
                      </a:r>
                      <a:endParaRPr lang="en-ZA" sz="1600" b="1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3 </a:t>
                      </a:r>
                      <a:r>
                        <a:rPr lang="en-ZA" sz="1600" b="1" dirty="0" smtClean="0">
                          <a:effectLst/>
                          <a:latin typeface="Arial Rounded MT Bold" pitchFamily="34" charset="0"/>
                        </a:rPr>
                        <a:t>(5.5%)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>
                          <a:effectLst/>
                          <a:latin typeface="Arial Rounded MT Bold" pitchFamily="34" charset="0"/>
                        </a:rPr>
                        <a:t>55+ years</a:t>
                      </a:r>
                      <a:endParaRPr lang="en-ZA" sz="1600" b="1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latin typeface="Arial Rounded MT Bold" pitchFamily="34" charset="0"/>
                        </a:rPr>
                        <a:t>1 </a:t>
                      </a:r>
                      <a:r>
                        <a:rPr lang="en-ZA" sz="1600" b="1" dirty="0" smtClean="0">
                          <a:effectLst/>
                          <a:latin typeface="Arial Rounded MT Bold" pitchFamily="34" charset="0"/>
                        </a:rPr>
                        <a:t>(1.8%)</a:t>
                      </a:r>
                      <a:endParaRPr lang="en-ZA" sz="1600" b="1" dirty="0">
                        <a:effectLst/>
                        <a:latin typeface="Arial Rounded MT Bold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2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408712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ZA" dirty="0">
                <a:solidFill>
                  <a:srgbClr val="FF0000"/>
                </a:solidFill>
                <a:latin typeface="Arial Rounded MT Bold" pitchFamily="34" charset="0"/>
              </a:rPr>
              <a:t>Experience: </a:t>
            </a:r>
            <a:r>
              <a:rPr lang="en-ZA" dirty="0">
                <a:latin typeface="Arial Rounded MT Bold" pitchFamily="34" charset="0"/>
              </a:rPr>
              <a:t>0-5 </a:t>
            </a:r>
            <a:r>
              <a:rPr lang="en-ZA" dirty="0" err="1">
                <a:latin typeface="Arial Rounded MT Bold" pitchFamily="34" charset="0"/>
              </a:rPr>
              <a:t>yrs</a:t>
            </a:r>
            <a:r>
              <a:rPr lang="en-ZA" dirty="0">
                <a:latin typeface="Arial Rounded MT Bold" pitchFamily="34" charset="0"/>
              </a:rPr>
              <a:t> (n=27); 6-10 </a:t>
            </a:r>
            <a:r>
              <a:rPr lang="en-ZA" dirty="0" err="1">
                <a:latin typeface="Arial Rounded MT Bold" pitchFamily="34" charset="0"/>
              </a:rPr>
              <a:t>yrs</a:t>
            </a:r>
            <a:r>
              <a:rPr lang="en-ZA" dirty="0">
                <a:latin typeface="Arial Rounded MT Bold" pitchFamily="34" charset="0"/>
              </a:rPr>
              <a:t> (n=9) to 10+ </a:t>
            </a:r>
            <a:r>
              <a:rPr lang="en-ZA" dirty="0" err="1">
                <a:latin typeface="Arial Rounded MT Bold" pitchFamily="34" charset="0"/>
              </a:rPr>
              <a:t>yrs</a:t>
            </a:r>
            <a:r>
              <a:rPr lang="en-ZA" dirty="0">
                <a:latin typeface="Arial Rounded MT Bold" pitchFamily="34" charset="0"/>
              </a:rPr>
              <a:t> (n=8). 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ZA" dirty="0">
                <a:solidFill>
                  <a:srgbClr val="FF0000"/>
                </a:solidFill>
                <a:latin typeface="Arial Rounded MT Bold" pitchFamily="34" charset="0"/>
              </a:rPr>
              <a:t>Level of appointment : </a:t>
            </a:r>
            <a:r>
              <a:rPr lang="en-ZA" dirty="0">
                <a:latin typeface="Arial Rounded MT Bold" pitchFamily="34" charset="0"/>
              </a:rPr>
              <a:t>interns (n=16); community service pharmacists (n=7); junior pharmacists (n=8); senior pharmacists (n=7), principal pharmacists (n=8) and one chief pharmacist. One non-respondent.</a:t>
            </a:r>
          </a:p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ZA" dirty="0">
                <a:solidFill>
                  <a:srgbClr val="FF0000"/>
                </a:solidFill>
                <a:latin typeface="Arial Rounded MT Bold" pitchFamily="34" charset="0"/>
              </a:rPr>
              <a:t>Undergraduate school: </a:t>
            </a:r>
            <a:r>
              <a:rPr lang="en-ZA" dirty="0">
                <a:latin typeface="Arial Rounded MT Bold" pitchFamily="34" charset="0"/>
              </a:rPr>
              <a:t>University of Limpopo (n=49), with 4 from NWU (</a:t>
            </a:r>
            <a:r>
              <a:rPr lang="en-ZA" dirty="0" err="1">
                <a:latin typeface="Arial Rounded MT Bold" pitchFamily="34" charset="0"/>
              </a:rPr>
              <a:t>Potch</a:t>
            </a:r>
            <a:r>
              <a:rPr lang="en-ZA" dirty="0">
                <a:latin typeface="Arial Rounded MT Bold" pitchFamily="34" charset="0"/>
              </a:rPr>
              <a:t>), and one each from Wits and Durban Westville.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ZA" dirty="0">
              <a:latin typeface="Arial Rounded MT Bold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32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692696"/>
          </a:xfrm>
        </p:spPr>
        <p:txBody>
          <a:bodyPr>
            <a:normAutofit/>
          </a:bodyPr>
          <a:lstStyle/>
          <a:p>
            <a:r>
              <a:rPr lang="en-ZA" sz="3600" dirty="0" smtClean="0">
                <a:solidFill>
                  <a:srgbClr val="FF0000"/>
                </a:solidFill>
                <a:latin typeface="Arial Rounded MT Bold" pitchFamily="34" charset="0"/>
              </a:rPr>
              <a:t>Drug and Therapeutics Committees</a:t>
            </a:r>
            <a:endParaRPr lang="en-ZA" sz="36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609329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ZA" dirty="0" smtClean="0">
                <a:latin typeface="Arial Rounded MT Bold" pitchFamily="34" charset="0"/>
              </a:rPr>
              <a:t>All hospitals have DTCs, which meet once a month.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ZA" dirty="0" smtClean="0">
                <a:latin typeface="Arial Rounded MT Bold" pitchFamily="34" charset="0"/>
              </a:rPr>
              <a:t>13 of respondents belong to a DTC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ZA" dirty="0" smtClean="0">
                <a:latin typeface="Arial Rounded MT Bold" pitchFamily="34" charset="0"/>
              </a:rPr>
              <a:t>Issues </a:t>
            </a:r>
            <a:r>
              <a:rPr lang="en-ZA" dirty="0">
                <a:latin typeface="Arial Rounded MT Bold" pitchFamily="34" charset="0"/>
              </a:rPr>
              <a:t>discussed by the DTCs </a:t>
            </a:r>
            <a:r>
              <a:rPr lang="en-ZA" dirty="0" smtClean="0">
                <a:latin typeface="Arial Rounded MT Bold" pitchFamily="34" charset="0"/>
              </a:rPr>
              <a:t>include: patient </a:t>
            </a:r>
            <a:r>
              <a:rPr lang="en-ZA" dirty="0">
                <a:latin typeface="Arial Rounded MT Bold" pitchFamily="34" charset="0"/>
              </a:rPr>
              <a:t>cases, prescribing patterns and errors, </a:t>
            </a:r>
            <a:r>
              <a:rPr lang="en-ZA" dirty="0" smtClean="0">
                <a:latin typeface="Arial Rounded MT Bold" pitchFamily="34" charset="0"/>
              </a:rPr>
              <a:t>ideas </a:t>
            </a:r>
            <a:r>
              <a:rPr lang="en-ZA" dirty="0">
                <a:latin typeface="Arial Rounded MT Bold" pitchFamily="34" charset="0"/>
              </a:rPr>
              <a:t>for improvement, availability of drugs, rational prescribing and rational dispensing, handling of expired medicines, </a:t>
            </a:r>
            <a:r>
              <a:rPr lang="en-ZA" dirty="0" smtClean="0">
                <a:latin typeface="Arial Rounded MT Bold" pitchFamily="34" charset="0"/>
              </a:rPr>
              <a:t>and M&amp;E </a:t>
            </a:r>
            <a:r>
              <a:rPr lang="en-ZA" dirty="0">
                <a:latin typeface="Arial Rounded MT Bold" pitchFamily="34" charset="0"/>
              </a:rPr>
              <a:t>of antibiotic </a:t>
            </a:r>
            <a:r>
              <a:rPr lang="en-ZA" dirty="0" smtClean="0">
                <a:latin typeface="Arial Rounded MT Bold" pitchFamily="34" charset="0"/>
              </a:rPr>
              <a:t>use</a:t>
            </a:r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994122"/>
          </a:xfrm>
        </p:spPr>
        <p:txBody>
          <a:bodyPr>
            <a:normAutofit fontScale="90000"/>
          </a:bodyPr>
          <a:lstStyle/>
          <a:p>
            <a:r>
              <a:rPr lang="en-ZA" b="1" dirty="0" smtClean="0">
                <a:solidFill>
                  <a:srgbClr val="FF0000"/>
                </a:solidFill>
                <a:latin typeface="Arial Rounded MT Bold" pitchFamily="34" charset="0"/>
              </a:rPr>
              <a:t>Are pharmacists involved in ward rounds at your </a:t>
            </a:r>
            <a:r>
              <a:rPr lang="en-ZA" sz="4200" b="1" dirty="0" smtClean="0">
                <a:solidFill>
                  <a:srgbClr val="FF0000"/>
                </a:solidFill>
                <a:latin typeface="Arial Rounded MT Bold" pitchFamily="34" charset="0"/>
              </a:rPr>
              <a:t>hospital</a:t>
            </a:r>
            <a:r>
              <a:rPr lang="en-ZA" b="1" dirty="0" smtClean="0">
                <a:solidFill>
                  <a:srgbClr val="FF0000"/>
                </a:solidFill>
                <a:latin typeface="Arial Rounded MT Bold" pitchFamily="34" charset="0"/>
              </a:rPr>
              <a:t>?</a:t>
            </a:r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</a:b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27 </a:t>
            </a:r>
            <a:r>
              <a:rPr lang="en-ZA" dirty="0">
                <a:latin typeface="Arial Rounded MT Bold" pitchFamily="34" charset="0"/>
              </a:rPr>
              <a:t>respondents </a:t>
            </a:r>
            <a:r>
              <a:rPr lang="en-ZA" dirty="0" smtClean="0">
                <a:latin typeface="Arial Rounded MT Bold" pitchFamily="34" charset="0"/>
              </a:rPr>
              <a:t>said yes, </a:t>
            </a:r>
            <a:r>
              <a:rPr lang="en-ZA" dirty="0">
                <a:latin typeface="Arial Rounded MT Bold" pitchFamily="34" charset="0"/>
              </a:rPr>
              <a:t>while </a:t>
            </a:r>
            <a:r>
              <a:rPr lang="en-ZA" dirty="0" smtClean="0">
                <a:latin typeface="Arial Rounded MT Bold" pitchFamily="34" charset="0"/>
              </a:rPr>
              <a:t>28 </a:t>
            </a:r>
            <a:r>
              <a:rPr lang="en-ZA" dirty="0">
                <a:latin typeface="Arial Rounded MT Bold" pitchFamily="34" charset="0"/>
              </a:rPr>
              <a:t>said </a:t>
            </a:r>
            <a:r>
              <a:rPr lang="en-ZA" dirty="0" smtClean="0">
                <a:latin typeface="Arial Rounded MT Bold" pitchFamily="34" charset="0"/>
              </a:rPr>
              <a:t>no</a:t>
            </a:r>
            <a:endParaRPr lang="en-ZA" dirty="0">
              <a:latin typeface="Arial Rounded MT Bold" pitchFamily="34" charset="0"/>
            </a:endParaRPr>
          </a:p>
          <a:p>
            <a:pPr>
              <a:spcBef>
                <a:spcPts val="1200"/>
              </a:spcBef>
            </a:pPr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How involved:</a:t>
            </a:r>
            <a:endParaRPr lang="en-ZA" dirty="0">
              <a:solidFill>
                <a:srgbClr val="FF0000"/>
              </a:solidFill>
              <a:latin typeface="Arial Rounded MT Bold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Checking on patient use of medicines</a:t>
            </a:r>
          </a:p>
          <a:p>
            <a:pPr lvl="1"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To check ward stock, SS and SG registers</a:t>
            </a:r>
          </a:p>
          <a:p>
            <a:pPr lvl="1"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No interaction with doctors</a:t>
            </a:r>
          </a:p>
          <a:p>
            <a:pPr lvl="1">
              <a:spcBef>
                <a:spcPts val="1200"/>
              </a:spcBef>
            </a:pPr>
            <a:r>
              <a:rPr lang="en-ZA" dirty="0">
                <a:latin typeface="Arial Rounded MT Bold" pitchFamily="34" charset="0"/>
              </a:rPr>
              <a:t>Check on storage of medicines by nurses, e.g. the FIFO/FEFO </a:t>
            </a:r>
            <a:r>
              <a:rPr lang="en-ZA" dirty="0" smtClean="0">
                <a:latin typeface="Arial Rounded MT Bold" pitchFamily="34" charset="0"/>
              </a:rPr>
              <a:t>principle</a:t>
            </a:r>
          </a:p>
          <a:p>
            <a:pPr>
              <a:spcBef>
                <a:spcPts val="1200"/>
              </a:spcBef>
            </a:pPr>
            <a:r>
              <a:rPr lang="en-ZA" dirty="0" smtClean="0">
                <a:solidFill>
                  <a:srgbClr val="FF0000"/>
                </a:solidFill>
                <a:latin typeface="Arial Rounded MT Bold" pitchFamily="34" charset="0"/>
              </a:rPr>
              <a:t>Did you participate in ward rounds as a Pharmacy student</a:t>
            </a:r>
            <a:r>
              <a:rPr lang="en-ZA" dirty="0" smtClean="0">
                <a:latin typeface="Arial Rounded MT Bold" pitchFamily="34" charset="0"/>
              </a:rPr>
              <a:t>? </a:t>
            </a:r>
          </a:p>
          <a:p>
            <a:pPr lvl="1">
              <a:spcBef>
                <a:spcPts val="1200"/>
              </a:spcBef>
            </a:pPr>
            <a:r>
              <a:rPr lang="en-ZA" dirty="0" smtClean="0">
                <a:latin typeface="Arial Rounded MT Bold" pitchFamily="34" charset="0"/>
              </a:rPr>
              <a:t>Only 8 </a:t>
            </a:r>
            <a:r>
              <a:rPr lang="en-ZA" dirty="0">
                <a:latin typeface="Arial Rounded MT Bold" pitchFamily="34" charset="0"/>
              </a:rPr>
              <a:t>respondents (all from UL) stated that they </a:t>
            </a:r>
            <a:r>
              <a:rPr lang="en-ZA" dirty="0" smtClean="0">
                <a:latin typeface="Arial Rounded MT Bold" pitchFamily="34" charset="0"/>
              </a:rPr>
              <a:t>did (3 </a:t>
            </a:r>
            <a:r>
              <a:rPr lang="en-ZA" dirty="0">
                <a:latin typeface="Arial Rounded MT Bold" pitchFamily="34" charset="0"/>
              </a:rPr>
              <a:t>interns, 1 community pharmacist,  1 chief pharmacist, 2 principal pharmacists, and 1 senior </a:t>
            </a:r>
            <a:r>
              <a:rPr lang="en-ZA" dirty="0" smtClean="0">
                <a:latin typeface="Arial Rounded MT Bold" pitchFamily="34" charset="0"/>
              </a:rPr>
              <a:t>pharmacist).</a:t>
            </a:r>
            <a:endParaRPr lang="en-ZA" dirty="0">
              <a:latin typeface="Arial Rounded MT Bold" pitchFamily="34" charset="0"/>
            </a:endParaRPr>
          </a:p>
          <a:p>
            <a:pPr>
              <a:spcBef>
                <a:spcPts val="1200"/>
              </a:spcBef>
            </a:pPr>
            <a:endParaRPr lang="en-ZA" dirty="0">
              <a:latin typeface="Arial Rounded MT Bold" pitchFamily="34" charset="0"/>
            </a:endParaRPr>
          </a:p>
          <a:p>
            <a:pPr>
              <a:spcBef>
                <a:spcPts val="1200"/>
              </a:spcBef>
            </a:pPr>
            <a:endParaRPr lang="en-ZA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5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993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Views of Public Sector Pharmacists on Pharmacist Involvement in Hospital Ward Rounds in Selected Hospitals in the Limpopo Province </vt:lpstr>
      <vt:lpstr>Background</vt:lpstr>
      <vt:lpstr>The Present Study</vt:lpstr>
      <vt:lpstr>Methodology</vt:lpstr>
      <vt:lpstr>PowerPoint Presentation</vt:lpstr>
      <vt:lpstr>Results: The Respondents</vt:lpstr>
      <vt:lpstr>PowerPoint Presentation</vt:lpstr>
      <vt:lpstr>Drug and Therapeutics Committees</vt:lpstr>
      <vt:lpstr>Are pharmacists involved in ward rounds at your hospital? </vt:lpstr>
      <vt:lpstr>Should pharmacists attend ward rounds? </vt:lpstr>
      <vt:lpstr>Contrary View</vt:lpstr>
      <vt:lpstr>How should pharmacist involvement in ward rounds be introduced? </vt:lpstr>
      <vt:lpstr>Do you anticipate any Resistance?</vt:lpstr>
      <vt:lpstr>Conclusions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Pharmacists’ Views on Their Involvement in Ward Rounds in Limpopo Province:  Preliminary Results</dc:title>
  <dc:creator>Dambisya, Yoswa</dc:creator>
  <cp:lastModifiedBy>Sello, Abram</cp:lastModifiedBy>
  <cp:revision>24</cp:revision>
  <dcterms:created xsi:type="dcterms:W3CDTF">2011-05-31T19:41:41Z</dcterms:created>
  <dcterms:modified xsi:type="dcterms:W3CDTF">2012-11-01T14:23:36Z</dcterms:modified>
</cp:coreProperties>
</file>